
<file path=[Content_Types].xml><?xml version="1.0" encoding="utf-8"?>
<Types xmlns="http://schemas.openxmlformats.org/package/2006/content-types">
  <Default ContentType="application/vnd.openxmlformats-officedocument.oleObject" Extension="bin"/>
  <Default ContentType="image/png" Extension="png"/>
  <Default ContentType="image/jpeg" Extension="jpeg"/>
  <Default ContentType="image/x-wmf" Extension="wmf"/>
  <Default ContentType="application/vnd.openxmlformats-package.relationships+xml" Extension="rels"/>
  <Default ContentType="application/xml" Extension="xml"/>
  <Default ContentType="application/vnd.openxmlformats-officedocument.vmlDrawing" Extension="v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themeOverride+xml" PartName="/ppt/theme/themeOverride3.xml"/>
  <Override ContentType="application/vnd.openxmlformats-officedocument.themeOverride+xml" PartName="/ppt/theme/themeOverride4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4"/>
  </p:notesMasterIdLst>
  <p:handoutMasterIdLst>
    <p:handoutMasterId r:id="rId35"/>
  </p:handoutMasterIdLst>
  <p:sldIdLst>
    <p:sldId id="799" r:id="rId2"/>
    <p:sldId id="1302" r:id="rId3"/>
    <p:sldId id="1384" r:id="rId4"/>
    <p:sldId id="1385" r:id="rId5"/>
    <p:sldId id="1386" r:id="rId6"/>
    <p:sldId id="1303" r:id="rId7"/>
    <p:sldId id="1275" r:id="rId8"/>
    <p:sldId id="1277" r:id="rId9"/>
    <p:sldId id="1307" r:id="rId10"/>
    <p:sldId id="1308" r:id="rId11"/>
    <p:sldId id="1309" r:id="rId12"/>
    <p:sldId id="1310" r:id="rId13"/>
    <p:sldId id="1381" r:id="rId14"/>
    <p:sldId id="1365" r:id="rId15"/>
    <p:sldId id="1366" r:id="rId16"/>
    <p:sldId id="1367" r:id="rId17"/>
    <p:sldId id="1368" r:id="rId18"/>
    <p:sldId id="1369" r:id="rId19"/>
    <p:sldId id="1370" r:id="rId20"/>
    <p:sldId id="1371" r:id="rId21"/>
    <p:sldId id="1372" r:id="rId22"/>
    <p:sldId id="1373" r:id="rId23"/>
    <p:sldId id="1374" r:id="rId24"/>
    <p:sldId id="1375" r:id="rId25"/>
    <p:sldId id="1376" r:id="rId26"/>
    <p:sldId id="1377" r:id="rId27"/>
    <p:sldId id="1378" r:id="rId28"/>
    <p:sldId id="1379" r:id="rId29"/>
    <p:sldId id="1387" r:id="rId30"/>
    <p:sldId id="1380" r:id="rId31"/>
    <p:sldId id="1388" r:id="rId32"/>
    <p:sldId id="1383" r:id="rId33"/>
  </p:sldIdLst>
  <p:sldSz cx="9144000" cy="6858000" type="screen4x3"/>
  <p:notesSz cx="6794500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FFFF"/>
    <a:srgbClr val="00CC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91" autoAdjust="0"/>
    <p:restoredTop sz="97513" autoAdjust="0"/>
  </p:normalViewPr>
  <p:slideViewPr>
    <p:cSldViewPr>
      <p:cViewPr varScale="1">
        <p:scale>
          <a:sx n="73" d="100"/>
          <a:sy n="73" d="100"/>
        </p:scale>
        <p:origin x="10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384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898" tIns="45449" rIns="90898" bIns="45449" numCol="1" anchor="t" anchorCtr="0" compatLnSpc="1">
            <a:prstTxWarp prst="textNoShape">
              <a:avLst/>
            </a:prstTxWarp>
          </a:bodyPr>
          <a:lstStyle>
            <a:lvl1pPr defTabSz="908960" eaLnBrk="1" hangingPunct="1">
              <a:spcBef>
                <a:spcPct val="20000"/>
              </a:spcBef>
              <a:defRPr sz="1200"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898" tIns="45449" rIns="90898" bIns="45449" numCol="1" anchor="t" anchorCtr="0" compatLnSpc="1">
            <a:prstTxWarp prst="textNoShape">
              <a:avLst/>
            </a:prstTxWarp>
          </a:bodyPr>
          <a:lstStyle>
            <a:lvl1pPr algn="r" defTabSz="908960" eaLnBrk="1" hangingPunct="1">
              <a:spcBef>
                <a:spcPct val="20000"/>
              </a:spcBef>
              <a:defRPr sz="1200"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E046C92B-9DF1-4FE9-B1E4-83D23DE7AA24}" type="datetime1">
              <a:rPr lang="en-US"/>
              <a:pPr>
                <a:defRPr/>
              </a:pPr>
              <a:t>13-Jul-18</a:t>
            </a:fld>
            <a:endParaRPr lang="en-US"/>
          </a:p>
        </p:txBody>
      </p:sp>
      <p:sp>
        <p:nvSpPr>
          <p:cNvPr id="386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610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898" tIns="45449" rIns="90898" bIns="45449" numCol="1" anchor="b" anchorCtr="0" compatLnSpc="1">
            <a:prstTxWarp prst="textNoShape">
              <a:avLst/>
            </a:prstTxWarp>
          </a:bodyPr>
          <a:lstStyle>
            <a:lvl1pPr defTabSz="908960" eaLnBrk="1" hangingPunct="1">
              <a:spcBef>
                <a:spcPct val="20000"/>
              </a:spcBef>
              <a:defRPr sz="1200"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PRESENTATION</a:t>
            </a:r>
          </a:p>
        </p:txBody>
      </p:sp>
      <p:sp>
        <p:nvSpPr>
          <p:cNvPr id="386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610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898" tIns="45449" rIns="90898" bIns="45449" numCol="1" anchor="b" anchorCtr="0" compatLnSpc="1">
            <a:prstTxWarp prst="textNoShape">
              <a:avLst/>
            </a:prstTxWarp>
          </a:bodyPr>
          <a:lstStyle>
            <a:lvl1pPr algn="r" defTabSz="908050" eaLnBrk="1" hangingPunct="1">
              <a:spcBef>
                <a:spcPct val="20000"/>
              </a:spcBef>
              <a:defRPr sz="1200"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25D5DAC-8AC4-4402-8E35-93202E558E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82" name="Rectangle 1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898" tIns="45449" rIns="90898" bIns="45449" numCol="1" anchor="t" anchorCtr="0" compatLnSpc="1">
            <a:prstTxWarp prst="textNoShape">
              <a:avLst/>
            </a:prstTxWarp>
          </a:bodyPr>
          <a:lstStyle>
            <a:lvl1pPr defTabSz="908960" eaLnBrk="0" hangingPunct="0">
              <a:spcBef>
                <a:spcPct val="20000"/>
              </a:spcBef>
              <a:defRPr sz="1200"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15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5584" name="Rectangle 1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9638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898" tIns="45449" rIns="90898" bIns="454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5585" name="Rectangle 1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898" tIns="45449" rIns="90898" bIns="45449" numCol="1" anchor="t" anchorCtr="0" compatLnSpc="1">
            <a:prstTxWarp prst="textNoShape">
              <a:avLst/>
            </a:prstTxWarp>
          </a:bodyPr>
          <a:lstStyle>
            <a:lvl1pPr algn="r" defTabSz="908960" eaLnBrk="0" hangingPunct="0">
              <a:spcBef>
                <a:spcPct val="20000"/>
              </a:spcBef>
              <a:defRPr sz="1200"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85711AFC-8CA8-48E1-AB0A-9B78F13D752C}" type="datetime1">
              <a:rPr lang="en-US"/>
              <a:pPr>
                <a:defRPr/>
              </a:pPr>
              <a:t>13-Jul-18</a:t>
            </a:fld>
            <a:endParaRPr lang="en-US"/>
          </a:p>
        </p:txBody>
      </p:sp>
      <p:sp>
        <p:nvSpPr>
          <p:cNvPr id="365586" name="Rectangle 18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610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898" tIns="45449" rIns="90898" bIns="45449" numCol="1" anchor="b" anchorCtr="0" compatLnSpc="1">
            <a:prstTxWarp prst="textNoShape">
              <a:avLst/>
            </a:prstTxWarp>
          </a:bodyPr>
          <a:lstStyle>
            <a:lvl1pPr defTabSz="908960" eaLnBrk="0" hangingPunct="0">
              <a:spcBef>
                <a:spcPct val="20000"/>
              </a:spcBef>
              <a:defRPr sz="1200"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5587" name="Rectangle 19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610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898" tIns="45449" rIns="90898" bIns="45449" numCol="1" anchor="b" anchorCtr="0" compatLnSpc="1">
            <a:prstTxWarp prst="textNoShape">
              <a:avLst/>
            </a:prstTxWarp>
          </a:bodyPr>
          <a:lstStyle>
            <a:lvl1pPr algn="r" defTabSz="908050" eaLnBrk="0" hangingPunct="0">
              <a:spcBef>
                <a:spcPct val="20000"/>
              </a:spcBef>
              <a:defRPr sz="1200"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69125ADD-2191-4632-9EDD-1803FD1581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30250" indent="-280988" defTabSz="9080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23950" indent="-223838" defTabSz="9080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73213" indent="-223838" defTabSz="9080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22475" indent="-223838" defTabSz="9080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479675" indent="-223838" defTabSz="9080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36875" indent="-223838" defTabSz="9080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394075" indent="-223838" defTabSz="9080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51275" indent="-223838" defTabSz="9080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fld id="{F4745D61-397E-4C6F-9CAB-8D0CB975BCBA}" type="slidenum">
              <a:rPr kumimoji="0" lang="en-US" altLang="en-US">
                <a:latin typeface="Tahoma" panose="020B0604030504040204" pitchFamily="34" charset="0"/>
              </a:rPr>
              <a:pPr>
                <a:spcBef>
                  <a:spcPct val="20000"/>
                </a:spcBef>
              </a:pPr>
              <a:t>1</a:t>
            </a:fld>
            <a:endParaRPr kumimoji="0" lang="en-US" altLang="en-US">
              <a:latin typeface="Tahoma" panose="020B0604030504040204" pitchFamily="34" charset="0"/>
            </a:endParaRP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080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30250" indent="-280988" defTabSz="9080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23950" indent="-223838" defTabSz="9080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73213" indent="-223838" defTabSz="9080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22475" indent="-223838" defTabSz="9080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479675" indent="-223838" defTabSz="9080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36875" indent="-223838" defTabSz="9080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394075" indent="-223838" defTabSz="9080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51275" indent="-223838" defTabSz="9080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fld id="{80B0EBD4-21C7-4EEC-8BD0-4D5E5F33A299}" type="datetime1">
              <a:rPr kumimoji="0" lang="en-US" altLang="en-US" smtClean="0">
                <a:latin typeface="Tahoma" panose="020B0604030504040204" pitchFamily="34" charset="0"/>
              </a:rPr>
              <a:pPr>
                <a:spcBef>
                  <a:spcPct val="20000"/>
                </a:spcBef>
              </a:pPr>
              <a:t>13-Jul-18</a:t>
            </a:fld>
            <a:endParaRPr kumimoji="0" lang="en-US" altLang="en-US" smtClean="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667000" y="1981200"/>
            <a:ext cx="4419600" cy="1066800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rgbClr val="126C65"/>
                </a:solidFill>
                <a:latin typeface="Myriad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2667000" y="3048000"/>
            <a:ext cx="4419600" cy="421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000000"/>
                </a:solidFill>
                <a:latin typeface="Myriad Pro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23D6F65-1504-4320-8F77-E37A25DDC2AF}" type="datetime1">
              <a:rPr lang="en-US"/>
              <a:pPr>
                <a:defRPr/>
              </a:pPr>
              <a:t>13-Jul-18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CRO lahore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2B3DBB-DA72-4489-B70E-EF27033238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2541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26C65"/>
                </a:solidFill>
                <a:latin typeface="Myriad Pro" pitchFamily="34" charset="0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2"/>
                </a:solidFill>
                <a:latin typeface="Myriad Pro" pitchFamily="34" charset="0"/>
              </a:defRPr>
            </a:lvl1pPr>
            <a:lvl2pPr>
              <a:defRPr>
                <a:solidFill>
                  <a:schemeClr val="tx2"/>
                </a:solidFill>
                <a:latin typeface="Myriad Pro" pitchFamily="34" charset="0"/>
              </a:defRPr>
            </a:lvl2pPr>
            <a:lvl3pPr>
              <a:defRPr>
                <a:solidFill>
                  <a:schemeClr val="tx2"/>
                </a:solidFill>
                <a:latin typeface="Myriad Pro" pitchFamily="34" charset="0"/>
              </a:defRPr>
            </a:lvl3pPr>
            <a:lvl4pPr>
              <a:defRPr>
                <a:solidFill>
                  <a:schemeClr val="tx2"/>
                </a:solidFill>
                <a:latin typeface="Myriad Pro" pitchFamily="34" charset="0"/>
              </a:defRPr>
            </a:lvl4pPr>
            <a:lvl5pPr>
              <a:defRPr>
                <a:solidFill>
                  <a:schemeClr val="tx2"/>
                </a:solidFill>
                <a:latin typeface="Myriad Pro" pitchFamily="34" charset="0"/>
              </a:defRPr>
            </a:lvl5pPr>
            <a:extLst/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840F85-FE9B-463A-93D8-2B2D043BEBA4}" type="datetime1">
              <a:rPr lang="en-US"/>
              <a:pPr>
                <a:defRPr/>
              </a:pPr>
              <a:t>13-Jul-18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CRO lahore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8DEF8F-4A39-4185-8C52-E60C67D5E4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9526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Myriad Pro" pitchFamily="34" charset="0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2"/>
                </a:solidFill>
                <a:latin typeface="Myriad Pro" pitchFamily="34" charset="0"/>
              </a:defRPr>
            </a:lvl1pPr>
            <a:lvl2pPr>
              <a:defRPr>
                <a:solidFill>
                  <a:schemeClr val="tx2"/>
                </a:solidFill>
                <a:latin typeface="Myriad Pro" pitchFamily="34" charset="0"/>
              </a:defRPr>
            </a:lvl2pPr>
            <a:lvl3pPr>
              <a:defRPr>
                <a:solidFill>
                  <a:schemeClr val="tx2"/>
                </a:solidFill>
                <a:latin typeface="Myriad Pro" pitchFamily="34" charset="0"/>
              </a:defRPr>
            </a:lvl3pPr>
            <a:lvl4pPr>
              <a:defRPr>
                <a:solidFill>
                  <a:schemeClr val="tx2"/>
                </a:solidFill>
                <a:latin typeface="Myriad Pro" pitchFamily="34" charset="0"/>
              </a:defRPr>
            </a:lvl4pPr>
            <a:lvl5pPr>
              <a:defRPr>
                <a:solidFill>
                  <a:schemeClr val="tx2"/>
                </a:solidFill>
                <a:latin typeface="Myriad Pro" pitchFamily="34" charset="0"/>
              </a:defRPr>
            </a:lvl5pPr>
            <a:extLst/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627BD6-836C-48C6-B25C-1DCBB148429A}" type="datetime1">
              <a:rPr lang="en-US"/>
              <a:pPr>
                <a:defRPr/>
              </a:pPr>
              <a:t>13-Jul-18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CRO lahore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071F50-157E-4F56-98A1-2D996AC85A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08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/>
        </p:nvSpPr>
        <p:spPr>
          <a:xfrm>
            <a:off x="8285163" y="284163"/>
            <a:ext cx="4572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ABCCBF93-8DC9-413C-AAEC-74B8D981D8FC}" type="slidenum">
              <a:rPr lang="en-US" altLang="en-US" sz="1200" b="1" smtClean="0">
                <a:solidFill>
                  <a:srgbClr val="8AA29F"/>
                </a:solidFill>
                <a:latin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200" b="1" smtClean="0">
              <a:solidFill>
                <a:srgbClr val="8AA29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3276600" y="4724400"/>
            <a:ext cx="4343400" cy="54768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dirty="0" smtClean="0"/>
          </a:p>
        </p:txBody>
      </p:sp>
      <p:sp>
        <p:nvSpPr>
          <p:cNvPr id="6" name="Date Placeholder 4"/>
          <p:cNvSpPr txBox="1">
            <a:spLocks/>
          </p:cNvSpPr>
          <p:nvPr/>
        </p:nvSpPr>
        <p:spPr>
          <a:xfrm>
            <a:off x="6934200" y="320675"/>
            <a:ext cx="1350963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6AF83B1-E697-476A-8308-AC10300FFFE0}" type="datetime1">
              <a:rPr lang="en-US" smtClean="0">
                <a:solidFill>
                  <a:srgbClr val="126C65"/>
                </a:solidFill>
                <a:latin typeface="Myriad Pro" pitchFamily="34" charset="0"/>
              </a:rPr>
              <a:pPr>
                <a:defRPr/>
              </a:pPr>
              <a:t>13-Jul-18</a:t>
            </a:fld>
            <a:endParaRPr lang="en-US" dirty="0">
              <a:solidFill>
                <a:srgbClr val="126C65"/>
              </a:solidFill>
              <a:latin typeface="Myriad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Myriad Pro" pitchFamily="34" charset="0"/>
              </a:defRPr>
            </a:lvl1pPr>
            <a:lvl2pPr>
              <a:defRPr>
                <a:solidFill>
                  <a:schemeClr val="tx2"/>
                </a:solidFill>
                <a:latin typeface="Myriad Pro" pitchFamily="34" charset="0"/>
              </a:defRPr>
            </a:lvl2pPr>
            <a:lvl3pPr>
              <a:defRPr>
                <a:solidFill>
                  <a:schemeClr val="tx2"/>
                </a:solidFill>
                <a:latin typeface="Myriad Pro" pitchFamily="34" charset="0"/>
              </a:defRPr>
            </a:lvl3pPr>
            <a:lvl4pPr>
              <a:defRPr>
                <a:solidFill>
                  <a:schemeClr val="tx2"/>
                </a:solidFill>
                <a:latin typeface="Myriad Pro" pitchFamily="34" charset="0"/>
              </a:defRPr>
            </a:lvl4pPr>
            <a:lvl5pPr>
              <a:defRPr>
                <a:solidFill>
                  <a:schemeClr val="tx2"/>
                </a:solidFill>
                <a:latin typeface="Myriad Pro" pitchFamily="34" charset="0"/>
              </a:defRPr>
            </a:lvl5pPr>
            <a:extLst/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0"/>
            <a:ext cx="7696200" cy="655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26C65"/>
                </a:solidFill>
                <a:latin typeface="Myriad Pro" pitchFamily="34" charset="0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70104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Myriad Pro" pitchFamily="34" charset="0"/>
              </a:defRPr>
            </a:lvl1pPr>
            <a:extLst/>
          </a:lstStyle>
          <a:p>
            <a:pPr>
              <a:defRPr/>
            </a:pPr>
            <a:fld id="{558CA59F-CE4E-47A7-AB9A-F2F3C5C00206}" type="datetime1">
              <a:rPr lang="en-US"/>
              <a:pPr>
                <a:defRPr/>
              </a:pPr>
              <a:t>13-Jul-18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91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59712"/>
            <a:ext cx="8266176" cy="1828800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yriad Pro" pitchFamily="34" charset="0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19A70F-F69A-445F-8BE2-915520E5560C}" type="datetime1">
              <a:rPr lang="en-US"/>
              <a:pPr>
                <a:defRPr/>
              </a:pPr>
              <a:t>13-Jul-18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CRO lahore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4E62831-11AE-47BD-B789-5947AE09A5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231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Myriad Pro" pitchFamily="34" charset="0"/>
              </a:defRPr>
            </a:lvl1pPr>
            <a:lvl2pPr>
              <a:defRPr sz="2400">
                <a:solidFill>
                  <a:srgbClr val="000000"/>
                </a:solidFill>
                <a:latin typeface="Myriad Pro" pitchFamily="34" charset="0"/>
              </a:defRPr>
            </a:lvl2pPr>
            <a:lvl3pPr>
              <a:defRPr sz="2000">
                <a:solidFill>
                  <a:srgbClr val="000000"/>
                </a:solidFill>
                <a:latin typeface="Myriad Pro" pitchFamily="34" charset="0"/>
              </a:defRPr>
            </a:lvl3pPr>
            <a:lvl4pPr>
              <a:defRPr sz="1800">
                <a:solidFill>
                  <a:srgbClr val="000000"/>
                </a:solidFill>
                <a:latin typeface="Myriad Pro" pitchFamily="34" charset="0"/>
              </a:defRPr>
            </a:lvl4pPr>
            <a:lvl5pPr>
              <a:defRPr sz="1800">
                <a:solidFill>
                  <a:srgbClr val="000000"/>
                </a:solidFill>
                <a:latin typeface="Myriad Pro" pitchFamily="34" charset="0"/>
              </a:defRPr>
            </a:lvl5pPr>
            <a:extLst/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Myriad Pro" pitchFamily="34" charset="0"/>
              </a:defRPr>
            </a:lvl1pPr>
            <a:lvl2pPr>
              <a:defRPr sz="2400">
                <a:solidFill>
                  <a:srgbClr val="000000"/>
                </a:solidFill>
                <a:latin typeface="Myriad Pro" pitchFamily="34" charset="0"/>
              </a:defRPr>
            </a:lvl2pPr>
            <a:lvl3pPr>
              <a:defRPr sz="2000">
                <a:solidFill>
                  <a:srgbClr val="000000"/>
                </a:solidFill>
                <a:latin typeface="Myriad Pro" pitchFamily="34" charset="0"/>
              </a:defRPr>
            </a:lvl3pPr>
            <a:lvl4pPr>
              <a:defRPr sz="1800">
                <a:solidFill>
                  <a:srgbClr val="000000"/>
                </a:solidFill>
                <a:latin typeface="Myriad Pro" pitchFamily="34" charset="0"/>
              </a:defRPr>
            </a:lvl4pPr>
            <a:lvl5pPr>
              <a:defRPr sz="1800">
                <a:solidFill>
                  <a:srgbClr val="000000"/>
                </a:solidFill>
                <a:latin typeface="Myriad Pro" pitchFamily="34" charset="0"/>
              </a:defRPr>
            </a:lvl5pPr>
            <a:extLst/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Myriad Pro" pitchFamily="34" charset="0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79725" y="6408738"/>
            <a:ext cx="1920875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600EDB-AB6B-497F-B178-3B57E1EB213D}" type="datetime1">
              <a:rPr lang="en-US"/>
              <a:pPr>
                <a:defRPr/>
              </a:pPr>
              <a:t>13-Jul-18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408738"/>
            <a:ext cx="2351088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CRO lahore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159B2F5-BE6C-40CA-8C66-DFB40FB8CB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4470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26C65"/>
                </a:solidFill>
                <a:latin typeface="Myriad Pro" pitchFamily="34" charset="0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Myriad Pro" pitchFamily="34" charset="0"/>
              </a:defRPr>
            </a:lvl1pPr>
            <a:lvl2pPr>
              <a:defRPr sz="2000">
                <a:solidFill>
                  <a:schemeClr val="tx2"/>
                </a:solidFill>
                <a:latin typeface="Myriad Pro" pitchFamily="34" charset="0"/>
              </a:defRPr>
            </a:lvl2pPr>
            <a:lvl3pPr>
              <a:defRPr sz="1800">
                <a:solidFill>
                  <a:schemeClr val="tx2"/>
                </a:solidFill>
                <a:latin typeface="Myriad Pro" pitchFamily="34" charset="0"/>
              </a:defRPr>
            </a:lvl3pPr>
            <a:lvl4pPr>
              <a:defRPr sz="1600">
                <a:solidFill>
                  <a:schemeClr val="tx2"/>
                </a:solidFill>
                <a:latin typeface="Myriad Pro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Myriad Pro" pitchFamily="34" charset="0"/>
              </a:defRPr>
            </a:lvl5pPr>
            <a:extLst/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>
                <a:solidFill>
                  <a:schemeClr val="tx2"/>
                </a:solidFill>
                <a:latin typeface="Myriad Pro" pitchFamily="34" charset="0"/>
              </a:defRPr>
            </a:lvl1pPr>
            <a:lvl2pPr>
              <a:defRPr sz="2000">
                <a:solidFill>
                  <a:schemeClr val="tx2"/>
                </a:solidFill>
                <a:latin typeface="Myriad Pro" pitchFamily="34" charset="0"/>
              </a:defRPr>
            </a:lvl2pPr>
            <a:lvl3pPr>
              <a:defRPr sz="1800">
                <a:solidFill>
                  <a:schemeClr val="tx2"/>
                </a:solidFill>
                <a:latin typeface="Myriad Pro" pitchFamily="34" charset="0"/>
              </a:defRPr>
            </a:lvl3pPr>
            <a:lvl4pPr>
              <a:defRPr sz="1600">
                <a:solidFill>
                  <a:schemeClr val="tx2"/>
                </a:solidFill>
                <a:latin typeface="Myriad Pro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Myriad Pro" pitchFamily="34" charset="0"/>
              </a:defRPr>
            </a:lvl5pPr>
            <a:extLst/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A9F927-5F16-483A-932E-3DB52646F623}" type="datetime1">
              <a:rPr lang="en-US"/>
              <a:pPr>
                <a:defRPr/>
              </a:pPr>
              <a:t>13-Jul-18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CRO lahore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92609D-0913-46B6-87C7-A8A1FEEDB0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108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26C65"/>
                </a:solidFill>
                <a:latin typeface="Myriad Pro" pitchFamily="34" charset="0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3B62FA-DC04-4BCA-9D01-3C8C2FC0BDFE}" type="datetime1">
              <a:rPr lang="en-US"/>
              <a:pPr>
                <a:defRPr/>
              </a:pPr>
              <a:t>13-Jul-18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CRO lahore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7261997-1E52-4FA6-A693-8F1646E635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075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C9DBC7-619C-4F7E-8F93-8C61D8CA2299}" type="datetime1">
              <a:rPr lang="en-US"/>
              <a:pPr>
                <a:defRPr/>
              </a:pPr>
              <a:t>13-Jul-18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CRO lahore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08395C-C960-420C-A4A2-65D3C97047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477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  <a:latin typeface="Myriad Pro" pitchFamily="34" charset="0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>
                <a:latin typeface="Myriad Pro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Myriad Pro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Myriad Pro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Myriad Pro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Myriad Pro" pitchFamily="34" charset="0"/>
              </a:defRPr>
            </a:lvl4pPr>
            <a:lvl5pPr>
              <a:defRPr sz="2000">
                <a:solidFill>
                  <a:schemeClr val="tx2"/>
                </a:solidFill>
                <a:latin typeface="Myriad Pro" pitchFamily="34" charset="0"/>
              </a:defRPr>
            </a:lvl5pPr>
            <a:extLst/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</p:spPr>
        <p:txBody>
          <a:bodyPr/>
          <a:lstStyle>
            <a:lvl1pPr>
              <a:defRPr>
                <a:latin typeface="Myriad Pro" pitchFamily="34" charset="0"/>
              </a:defRPr>
            </a:lvl1pPr>
            <a:extLst/>
          </a:lstStyle>
          <a:p>
            <a:pPr>
              <a:defRPr/>
            </a:pPr>
            <a:fld id="{01E054F8-F949-4721-9CC3-02936AAB489F}" type="datetime1">
              <a:rPr lang="en-US"/>
              <a:pPr>
                <a:defRPr/>
              </a:pPr>
              <a:t>13-Jul-18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>
                <a:latin typeface="Myriad Pro" pitchFamily="34" charset="0"/>
              </a:defRPr>
            </a:lvl1pPr>
            <a:extLst/>
          </a:lstStyle>
          <a:p>
            <a:pPr>
              <a:defRPr/>
            </a:pPr>
            <a:r>
              <a:rPr lang="en-US"/>
              <a:t>CRO lahore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 smtClean="0">
                <a:latin typeface="Myriad Pro" pitchFamily="34" charset="0"/>
              </a:defRPr>
            </a:lvl1pPr>
          </a:lstStyle>
          <a:p>
            <a:pPr>
              <a:defRPr/>
            </a:pPr>
            <a:fld id="{7678FA9D-8ED0-4057-8B73-4F9DEE698B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1122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ight Triangle 7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hevron 9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" name="Chevron 10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" name="Title Placeholder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E446E8A-FC5F-499D-A43F-5CFF392A664C}" type="datetimeFigureOut">
              <a:rPr lang="en-US" smtClean="0"/>
              <a:pPr>
                <a:defRPr/>
              </a:pPr>
              <a:t>13-Jul-18</a:t>
            </a:fld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CC91351-8519-4E96-AC64-D6BD5D33D4F2}" type="slidenum">
              <a:rPr lang="en-US" altLang="en-US" sz="1200" smtClean="0">
                <a:solidFill>
                  <a:srgbClr val="FFFFFF"/>
                </a:solidFill>
                <a:latin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20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6" name="Picture 24" descr="mai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4"/>
          </p:nvPr>
        </p:nvSpPr>
        <p:spPr>
          <a:xfrm>
            <a:off x="6727825" y="6408738"/>
            <a:ext cx="19192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D4EC676-821A-4754-9AAA-A53750937595}" type="datetime1">
              <a:rPr lang="en-US"/>
              <a:pPr>
                <a:defRPr/>
              </a:pPr>
              <a:t>13-Jul-18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CRO lahore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CAD1726-C138-4758-AA40-70EABAD831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953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75DF95A-2327-4DC1-BA62-A9F7AB017CFC}" type="datetime1">
              <a:rPr lang="en-US"/>
              <a:pPr>
                <a:defRPr/>
              </a:pPr>
              <a:t>13-Jul-18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CRO lahore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AA29F"/>
                </a:solidFill>
              </a:defRPr>
            </a:lvl1pPr>
          </a:lstStyle>
          <a:p>
            <a:pPr>
              <a:defRPr/>
            </a:pPr>
            <a:fld id="{2DF6F5C1-AFEB-4121-B899-97A2216791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20" descr="inner_bg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6172200" y="304800"/>
            <a:ext cx="2667000" cy="609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">
                <a:latin typeface="Myriad Pro" pitchFamily="34" charset="0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7" r:id="rId1"/>
    <p:sldLayoutId id="2147484868" r:id="rId2"/>
    <p:sldLayoutId id="2147484869" r:id="rId3"/>
    <p:sldLayoutId id="2147484870" r:id="rId4"/>
    <p:sldLayoutId id="2147484871" r:id="rId5"/>
    <p:sldLayoutId id="2147484872" r:id="rId6"/>
    <p:sldLayoutId id="2147484873" r:id="rId7"/>
    <p:sldLayoutId id="2147484874" r:id="rId8"/>
    <p:sldLayoutId id="2147484875" r:id="rId9"/>
    <p:sldLayoutId id="2147484876" r:id="rId10"/>
    <p:sldLayoutId id="214748487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ca.gov.in/MinistryV2/index.html" TargetMode="External"/><Relationship Id="rId2" Type="http://schemas.openxmlformats.org/officeDocument/2006/relationships/hyperlink" Target="https://www.legalraasta.com/llp-registrat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egalraasta.com/partnership-registration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file:///C:\Users\kperveen\Desktop\LLP\LLP-Form-VI-Application%20for%20conversion%20of%20firm%20or%20company%20to%20LLP.docx" TargetMode="External"/><Relationship Id="rId18" Type="http://schemas.openxmlformats.org/officeDocument/2006/relationships/image" Target="../media/image33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30.wmf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31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alraasta.com/conversion-of-llp-into-private-limited-company/" TargetMode="External"/><Relationship Id="rId2" Type="http://schemas.openxmlformats.org/officeDocument/2006/relationships/hyperlink" Target="https://www.legalraasta.com/partnership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egalraasta.com/llp-registration/" TargetMode="External"/><Relationship Id="rId4" Type="http://schemas.openxmlformats.org/officeDocument/2006/relationships/hyperlink" Target="https://www.legalraasta.com/convert-my-partnership-into-an-llp-or-private-limited-company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09600"/>
            <a:ext cx="7772400" cy="1219200"/>
          </a:xfrm>
        </p:spPr>
        <p:txBody>
          <a:bodyPr/>
          <a:lstStyle/>
          <a:p>
            <a:pPr algn="ctr">
              <a:defRPr/>
            </a:pPr>
            <a:r>
              <a:rPr lang="en-US" altLang="en-US" sz="2800" dirty="0" smtClean="0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SECURITIES &amp; EXCHANGE COMMISSION OF PAKISTAN</a:t>
            </a:r>
            <a:endParaRPr lang="en-US" alt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76200" y="1752600"/>
            <a:ext cx="9220200" cy="3868738"/>
          </a:xfrm>
        </p:spPr>
        <p:txBody>
          <a:bodyPr/>
          <a:lstStyle/>
          <a:p>
            <a:pPr>
              <a:defRPr/>
            </a:pPr>
            <a:endParaRPr lang="en-US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0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0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       </a:t>
            </a:r>
            <a:r>
              <a:rPr lang="en-US" sz="4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Limited Liability Partnership (LLP) </a:t>
            </a:r>
            <a:r>
              <a:rPr lang="en-US" altLang="en-US" sz="3600" b="1" dirty="0">
                <a:solidFill>
                  <a:schemeClr val="tx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</a:t>
            </a:r>
            <a:r>
              <a:rPr lang="en-US" altLang="en-US" sz="36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</a:t>
            </a:r>
            <a:endParaRPr lang="en-US" altLang="en-US" sz="2800" b="1" dirty="0">
              <a:solidFill>
                <a:schemeClr val="tx1">
                  <a:lumMod val="75000"/>
                </a:schemeClr>
              </a:solidFill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638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69D5276-D49A-48E9-B206-198776BB4DFB}" type="slidenum">
              <a:rPr lang="en-US" altLang="en-US" sz="1200">
                <a:solidFill>
                  <a:srgbClr val="8AA29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200">
              <a:solidFill>
                <a:srgbClr val="8AA29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248400"/>
          </a:xfr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en-US" sz="2600" dirty="0" smtClean="0">
                <a:solidFill>
                  <a:srgbClr val="000000"/>
                </a:solidFill>
                <a:latin typeface="Myriad Pro"/>
              </a:rPr>
              <a:t>Reservation of names is made in terms of Regulation 4of LLP regulations.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endParaRPr lang="en-US" sz="2600" dirty="0" smtClean="0">
              <a:solidFill>
                <a:srgbClr val="000000"/>
              </a:solidFill>
              <a:latin typeface="Myriad Pro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en-US" sz="2600" dirty="0" smtClean="0">
                <a:solidFill>
                  <a:srgbClr val="000000"/>
                </a:solidFill>
                <a:latin typeface="Myriad Pro"/>
              </a:rPr>
              <a:t>LLP </a:t>
            </a:r>
            <a:r>
              <a:rPr lang="en-US" sz="2600" dirty="0">
                <a:solidFill>
                  <a:srgbClr val="000000"/>
                </a:solidFill>
                <a:latin typeface="Myriad Pro"/>
              </a:rPr>
              <a:t>shall affix </a:t>
            </a:r>
            <a:r>
              <a:rPr lang="en-US" sz="2600" dirty="0" smtClean="0">
                <a:solidFill>
                  <a:srgbClr val="000000"/>
                </a:solidFill>
                <a:latin typeface="Myriad Pro"/>
              </a:rPr>
              <a:t>its </a:t>
            </a:r>
            <a:r>
              <a:rPr lang="en-US" sz="2600" dirty="0">
                <a:solidFill>
                  <a:srgbClr val="000000"/>
                </a:solidFill>
                <a:latin typeface="Myriad Pro"/>
              </a:rPr>
              <a:t>name </a:t>
            </a:r>
            <a:r>
              <a:rPr lang="en-US" sz="2600" dirty="0" smtClean="0">
                <a:solidFill>
                  <a:srgbClr val="000000"/>
                </a:solidFill>
                <a:latin typeface="Myriad Pro"/>
              </a:rPr>
              <a:t>outside every office/business place. 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endParaRPr lang="en-US" sz="2600" dirty="0">
              <a:solidFill>
                <a:srgbClr val="000000"/>
              </a:solidFill>
              <a:latin typeface="Myriad Pro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en-US" sz="2600" dirty="0">
                <a:solidFill>
                  <a:srgbClr val="000000"/>
                </a:solidFill>
                <a:latin typeface="Myriad Pro"/>
              </a:rPr>
              <a:t>LLP may change/rectify its name </a:t>
            </a:r>
            <a:r>
              <a:rPr lang="en-US" sz="2600" dirty="0" smtClean="0">
                <a:solidFill>
                  <a:srgbClr val="000000"/>
                </a:solidFill>
                <a:latin typeface="Myriad Pro"/>
              </a:rPr>
              <a:t>with approval </a:t>
            </a:r>
            <a:r>
              <a:rPr lang="en-US" sz="2600" dirty="0">
                <a:solidFill>
                  <a:srgbClr val="000000"/>
                </a:solidFill>
                <a:latin typeface="Myriad Pro"/>
              </a:rPr>
              <a:t>of </a:t>
            </a:r>
            <a:r>
              <a:rPr lang="en-US" sz="2600" dirty="0" smtClean="0">
                <a:solidFill>
                  <a:srgbClr val="000000"/>
                </a:solidFill>
                <a:latin typeface="Myriad Pro"/>
              </a:rPr>
              <a:t>registrar and shall do so if directed by the registrar.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en-US" sz="2600" dirty="0" smtClean="0">
              <a:solidFill>
                <a:srgbClr val="000000"/>
              </a:solidFill>
              <a:latin typeface="Myriad Pro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en-US" sz="2600" dirty="0" smtClean="0">
                <a:solidFill>
                  <a:srgbClr val="000000"/>
                </a:solidFill>
                <a:latin typeface="Myriad Pro"/>
              </a:rPr>
              <a:t>Name shall remained reserved for a period of </a:t>
            </a:r>
            <a:r>
              <a:rPr lang="en-US" sz="2600" b="1" dirty="0" smtClean="0">
                <a:solidFill>
                  <a:srgbClr val="000000"/>
                </a:solidFill>
                <a:latin typeface="Myriad Pro"/>
              </a:rPr>
              <a:t>30 days.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en-US" sz="2600" dirty="0" smtClean="0">
                <a:solidFill>
                  <a:srgbClr val="000000"/>
                </a:solidFill>
                <a:latin typeface="Myriad Pro"/>
              </a:rPr>
              <a:t>Appeal against refusal may be filed with Commission within 30 days.</a:t>
            </a:r>
            <a:endParaRPr lang="en-US" sz="2600" dirty="0">
              <a:solidFill>
                <a:srgbClr val="000000"/>
              </a:solidFill>
              <a:latin typeface="Myriad Pro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Registration of LLP- Name Reservation</a:t>
            </a:r>
          </a:p>
        </p:txBody>
      </p:sp>
    </p:spTree>
    <p:extLst>
      <p:ext uri="{BB962C8B-B14F-4D97-AF65-F5344CB8AC3E}">
        <p14:creationId xmlns:p14="http://schemas.microsoft.com/office/powerpoint/2010/main" val="2029235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5910072"/>
          </a:xfrm>
        </p:spPr>
        <p:txBody>
          <a:bodyPr/>
          <a:lstStyle/>
          <a:p>
            <a:pPr algn="just"/>
            <a:r>
              <a:rPr lang="en-US" sz="2400" b="1" dirty="0" smtClean="0"/>
              <a:t>Application </a:t>
            </a:r>
            <a:r>
              <a:rPr lang="en-US" sz="2400" b="1" dirty="0"/>
              <a:t>for incorporation of limited liability </a:t>
            </a:r>
            <a:r>
              <a:rPr lang="en-US" sz="2400" b="1" dirty="0" smtClean="0"/>
              <a:t>partnership </a:t>
            </a:r>
            <a:r>
              <a:rPr lang="en-US" sz="2400" dirty="0" smtClean="0"/>
              <a:t>shall be as </a:t>
            </a:r>
            <a:r>
              <a:rPr lang="en-US" sz="2400" dirty="0"/>
              <a:t>per </a:t>
            </a:r>
            <a:r>
              <a:rPr lang="en-US" sz="2400" b="1" dirty="0"/>
              <a:t>LLP-Form-III</a:t>
            </a:r>
            <a:r>
              <a:rPr lang="en-US" sz="2400" dirty="0"/>
              <a:t> </a:t>
            </a:r>
            <a:r>
              <a:rPr lang="en-US" sz="2400" dirty="0" smtClean="0"/>
              <a:t>along </a:t>
            </a:r>
            <a:r>
              <a:rPr lang="en-US" sz="2400" dirty="0"/>
              <a:t>with </a:t>
            </a:r>
            <a:r>
              <a:rPr lang="en-US" sz="2400" dirty="0" smtClean="0"/>
              <a:t>applicable fee and following </a:t>
            </a:r>
            <a:r>
              <a:rPr lang="en-US" sz="2400" dirty="0"/>
              <a:t>documents, – </a:t>
            </a:r>
            <a:endParaRPr lang="en-US" sz="2400" dirty="0" smtClean="0"/>
          </a:p>
          <a:p>
            <a:pPr marL="566737" indent="-457200" algn="just">
              <a:buFont typeface="+mj-lt"/>
              <a:buAutoNum type="alphaLcParenR"/>
            </a:pPr>
            <a:r>
              <a:rPr lang="en-US" sz="2400" dirty="0" smtClean="0"/>
              <a:t>copies </a:t>
            </a:r>
            <a:r>
              <a:rPr lang="en-US" sz="2400" dirty="0"/>
              <a:t>of National Identity Card (NIC) of the partners and of designated partners and in case of physical application, of witness to the documents and in case of foreigner, a copy of passport; </a:t>
            </a:r>
          </a:p>
          <a:p>
            <a:pPr marL="566737" indent="-457200" algn="just">
              <a:buFont typeface="+mj-lt"/>
              <a:buAutoNum type="alphaLcParenR"/>
            </a:pPr>
            <a:r>
              <a:rPr lang="en-US" sz="2400" dirty="0" smtClean="0"/>
              <a:t>attested </a:t>
            </a:r>
            <a:r>
              <a:rPr lang="en-US" sz="2400" dirty="0"/>
              <a:t>copy of LLP agreement duly executed by the partners, witnessed and notarized; </a:t>
            </a:r>
          </a:p>
          <a:p>
            <a:pPr marL="566737" indent="-457200" algn="just">
              <a:buFont typeface="+mj-lt"/>
              <a:buAutoNum type="alphaLcParenR"/>
            </a:pPr>
            <a:r>
              <a:rPr lang="en-US" sz="2400" dirty="0" smtClean="0"/>
              <a:t>consent </a:t>
            </a:r>
            <a:r>
              <a:rPr lang="en-US" sz="2400" dirty="0"/>
              <a:t>of designated partner (if any); </a:t>
            </a:r>
          </a:p>
          <a:p>
            <a:pPr marL="566737" indent="-457200" algn="just">
              <a:buFont typeface="+mj-lt"/>
              <a:buAutoNum type="alphaLcParenR"/>
            </a:pPr>
            <a:r>
              <a:rPr lang="en-US" sz="2400" dirty="0" smtClean="0"/>
              <a:t>In </a:t>
            </a:r>
            <a:r>
              <a:rPr lang="en-US" sz="2400" dirty="0"/>
              <a:t>case of physical </a:t>
            </a:r>
            <a:r>
              <a:rPr lang="en-US" sz="2400" dirty="0" smtClean="0"/>
              <a:t>application, original paid </a:t>
            </a:r>
            <a:r>
              <a:rPr lang="en-US" sz="2400" dirty="0"/>
              <a:t>bank </a:t>
            </a:r>
            <a:r>
              <a:rPr lang="en-US" sz="2400" dirty="0" smtClean="0"/>
              <a:t>challan; </a:t>
            </a:r>
            <a:endParaRPr lang="en-US" sz="2400" dirty="0"/>
          </a:p>
          <a:p>
            <a:pPr marL="566737" indent="-457200" algn="just">
              <a:buFont typeface="+mj-lt"/>
              <a:buAutoNum type="alphaLcParenR"/>
            </a:pPr>
            <a:r>
              <a:rPr lang="en-US" sz="2400" dirty="0" smtClean="0"/>
              <a:t>any </a:t>
            </a:r>
            <a:r>
              <a:rPr lang="en-US" sz="2400" dirty="0"/>
              <a:t>other information and document as required by the registrar.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dirty="0"/>
              <a:t>Registration of LLP- </a:t>
            </a:r>
            <a:r>
              <a:rPr lang="en-US" dirty="0" smtClean="0"/>
              <a:t>Application for Incorporation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5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5224272"/>
          </a:xfrm>
        </p:spPr>
        <p:txBody>
          <a:bodyPr/>
          <a:lstStyle/>
          <a:p>
            <a:pPr marL="109537" indent="0" algn="just">
              <a:buClr>
                <a:srgbClr val="2DA2BF"/>
              </a:buClr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Myriad Pro"/>
              </a:rPr>
              <a:t>LLP-Form-III </a:t>
            </a:r>
            <a:r>
              <a:rPr lang="en-US" sz="2400" dirty="0" smtClean="0">
                <a:solidFill>
                  <a:srgbClr val="000000"/>
                </a:solidFill>
                <a:latin typeface="Myriad Pro"/>
              </a:rPr>
              <a:t>contains 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following information;</a:t>
            </a:r>
          </a:p>
          <a:p>
            <a:pPr algn="just">
              <a:buClr>
                <a:srgbClr val="2DA2BF"/>
              </a:buClr>
              <a:defRPr/>
            </a:pPr>
            <a:r>
              <a:rPr lang="en-US" sz="2400" dirty="0">
                <a:solidFill>
                  <a:srgbClr val="000000"/>
                </a:solidFill>
                <a:latin typeface="Myriad Pro"/>
              </a:rPr>
              <a:t>LLP name;</a:t>
            </a:r>
          </a:p>
          <a:p>
            <a:pPr algn="just">
              <a:buClr>
                <a:srgbClr val="2DA2BF"/>
              </a:buClr>
              <a:defRPr/>
            </a:pPr>
            <a:r>
              <a:rPr lang="en-US" sz="2400" dirty="0">
                <a:solidFill>
                  <a:srgbClr val="000000"/>
                </a:solidFill>
                <a:latin typeface="Myriad Pro"/>
              </a:rPr>
              <a:t>nature of its business;</a:t>
            </a:r>
          </a:p>
          <a:p>
            <a:pPr algn="just">
              <a:buClr>
                <a:srgbClr val="2DA2BF"/>
              </a:buClr>
              <a:defRPr/>
            </a:pPr>
            <a:r>
              <a:rPr lang="en-US" sz="2400" dirty="0">
                <a:solidFill>
                  <a:srgbClr val="000000"/>
                </a:solidFill>
                <a:latin typeface="Myriad Pro"/>
              </a:rPr>
              <a:t>registered office address, </a:t>
            </a:r>
          </a:p>
          <a:p>
            <a:pPr algn="just">
              <a:buClr>
                <a:srgbClr val="2DA2BF"/>
              </a:buClr>
              <a:defRPr/>
            </a:pPr>
            <a:r>
              <a:rPr lang="en-US" sz="2400" dirty="0">
                <a:solidFill>
                  <a:srgbClr val="000000"/>
                </a:solidFill>
                <a:latin typeface="Myriad Pro"/>
              </a:rPr>
              <a:t>Names &amp; other particulars of all partners, specifying designated partner(s), </a:t>
            </a:r>
          </a:p>
          <a:p>
            <a:pPr algn="just">
              <a:buClr>
                <a:srgbClr val="2DA2BF"/>
              </a:buClr>
              <a:defRPr/>
            </a:pPr>
            <a:r>
              <a:rPr lang="en-US" sz="2400" dirty="0">
                <a:solidFill>
                  <a:srgbClr val="000000"/>
                </a:solidFill>
                <a:latin typeface="Myriad Pro"/>
              </a:rPr>
              <a:t>limited liability of partners, </a:t>
            </a:r>
          </a:p>
          <a:p>
            <a:pPr algn="just">
              <a:buClr>
                <a:srgbClr val="2DA2BF"/>
              </a:buClr>
              <a:defRPr/>
            </a:pPr>
            <a:r>
              <a:rPr lang="en-US" sz="2400" dirty="0">
                <a:solidFill>
                  <a:srgbClr val="000000"/>
                </a:solidFill>
                <a:latin typeface="Myriad Pro"/>
              </a:rPr>
              <a:t>A declaration </a:t>
            </a:r>
            <a:r>
              <a:rPr lang="en-US" sz="2400" dirty="0" smtClean="0">
                <a:solidFill>
                  <a:srgbClr val="000000"/>
                </a:solidFill>
                <a:latin typeface="Myriad Pro"/>
              </a:rPr>
              <a:t>(by an Advocate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, CA, CMA or any </a:t>
            </a:r>
            <a:r>
              <a:rPr lang="en-US" sz="2400" dirty="0" smtClean="0">
                <a:solidFill>
                  <a:srgbClr val="000000"/>
                </a:solidFill>
                <a:latin typeface="Myriad Pro"/>
              </a:rPr>
              <a:t>partner of the proposed LLP) </a:t>
            </a:r>
            <a:r>
              <a:rPr lang="en-US" sz="2400" dirty="0">
                <a:solidFill>
                  <a:srgbClr val="000000"/>
                </a:solidFill>
                <a:latin typeface="Myriad Pro"/>
              </a:rPr>
              <a:t>regarding compliance with all requirements of the Act and regulations.</a:t>
            </a:r>
          </a:p>
          <a:p>
            <a:pPr marL="109537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Registration of LLP- Application for Incorporation </a:t>
            </a:r>
          </a:p>
        </p:txBody>
      </p:sp>
    </p:spTree>
    <p:extLst>
      <p:ext uri="{BB962C8B-B14F-4D97-AF65-F5344CB8AC3E}">
        <p14:creationId xmlns:p14="http://schemas.microsoft.com/office/powerpoint/2010/main" val="1637724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144000" cy="6324600"/>
          </a:xfrm>
        </p:spPr>
        <p:txBody>
          <a:bodyPr/>
          <a:lstStyle/>
          <a:p>
            <a:pPr marL="109537" indent="0" algn="just">
              <a:buNone/>
            </a:pPr>
            <a:endParaRPr lang="en-US" sz="5400" b="1" dirty="0" smtClean="0"/>
          </a:p>
          <a:p>
            <a:pPr marL="109537" indent="0" algn="ctr">
              <a:buNone/>
            </a:pPr>
            <a:r>
              <a:rPr lang="en-US" sz="5400" b="1" dirty="0" smtClean="0"/>
              <a:t>Procedures for Incorporation of LLP through E-Services</a:t>
            </a:r>
            <a:endParaRPr lang="en-US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1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4"/>
          <p:cNvSpPr>
            <a:spLocks noGrp="1" noRot="1" noChangeArrowheads="1"/>
          </p:cNvSpPr>
          <p:nvPr>
            <p:ph idx="1"/>
          </p:nvPr>
        </p:nvSpPr>
        <p:spPr>
          <a:xfrm>
            <a:off x="534988" y="1295400"/>
            <a:ext cx="7773987" cy="50292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sz="2400" dirty="0" smtClean="0">
              <a:latin typeface="CG Times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>
              <a:latin typeface="CG Times"/>
            </a:endParaRPr>
          </a:p>
        </p:txBody>
      </p:sp>
      <p:sp>
        <p:nvSpPr>
          <p:cNvPr id="569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04800"/>
            <a:ext cx="8385175" cy="9302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en-US" sz="3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Login</a:t>
            </a:r>
            <a:endParaRPr lang="en-US" sz="3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42175" y="6245225"/>
            <a:ext cx="1901825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39CF066-3182-4F5C-82FB-B673C99E8D0B}" type="slidenum">
              <a:rPr lang="en-US" altLang="en-US">
                <a:solidFill>
                  <a:srgbClr val="8AA29F"/>
                </a:solidFill>
              </a:rPr>
              <a:pPr/>
              <a:t>14</a:t>
            </a:fld>
            <a:endParaRPr lang="en-US" altLang="en-US">
              <a:solidFill>
                <a:srgbClr val="8AA29F"/>
              </a:solidFill>
            </a:endParaRPr>
          </a:p>
        </p:txBody>
      </p:sp>
      <p:sp>
        <p:nvSpPr>
          <p:cNvPr id="25605" name="Rectangle 34"/>
          <p:cNvSpPr>
            <a:spLocks noChangeArrowheads="1"/>
          </p:cNvSpPr>
          <p:nvPr/>
        </p:nvSpPr>
        <p:spPr bwMode="auto">
          <a:xfrm>
            <a:off x="381000" y="14478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820102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4"/>
          <p:cNvSpPr>
            <a:spLocks noGrp="1" noRot="1" noChangeArrowheads="1"/>
          </p:cNvSpPr>
          <p:nvPr>
            <p:ph idx="1"/>
          </p:nvPr>
        </p:nvSpPr>
        <p:spPr>
          <a:xfrm>
            <a:off x="534988" y="1295400"/>
            <a:ext cx="7773987" cy="50292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sz="2400" dirty="0" smtClean="0">
              <a:latin typeface="CG Times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>
              <a:latin typeface="CG Times"/>
            </a:endParaRPr>
          </a:p>
        </p:txBody>
      </p:sp>
      <p:sp>
        <p:nvSpPr>
          <p:cNvPr id="569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04800"/>
            <a:ext cx="8385175" cy="9302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en-US" sz="3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Fill in the combined form:</a:t>
            </a:r>
            <a:endParaRPr lang="en-US" sz="3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42175" y="6245225"/>
            <a:ext cx="1901825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39CF066-3182-4F5C-82FB-B673C99E8D0B}" type="slidenum">
              <a:rPr lang="en-US" altLang="en-US">
                <a:solidFill>
                  <a:srgbClr val="8AA29F"/>
                </a:solidFill>
              </a:rPr>
              <a:pPr/>
              <a:t>15</a:t>
            </a:fld>
            <a:endParaRPr lang="en-US" altLang="en-US">
              <a:solidFill>
                <a:srgbClr val="8AA29F"/>
              </a:solidFill>
            </a:endParaRPr>
          </a:p>
        </p:txBody>
      </p:sp>
      <p:sp>
        <p:nvSpPr>
          <p:cNvPr id="25605" name="Rectangle 34"/>
          <p:cNvSpPr>
            <a:spLocks noChangeArrowheads="1"/>
          </p:cNvSpPr>
          <p:nvPr/>
        </p:nvSpPr>
        <p:spPr bwMode="auto">
          <a:xfrm>
            <a:off x="381000" y="14478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111" t="15135" r="11905" b="5790"/>
          <a:stretch/>
        </p:blipFill>
        <p:spPr>
          <a:xfrm>
            <a:off x="424873" y="1295400"/>
            <a:ext cx="7391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1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4"/>
          <p:cNvSpPr>
            <a:spLocks noGrp="1" noRot="1" noChangeArrowheads="1"/>
          </p:cNvSpPr>
          <p:nvPr>
            <p:ph idx="1"/>
          </p:nvPr>
        </p:nvSpPr>
        <p:spPr>
          <a:xfrm>
            <a:off x="534988" y="1295400"/>
            <a:ext cx="7773987" cy="50292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sz="2400" dirty="0" smtClean="0">
              <a:latin typeface="CG Times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>
              <a:latin typeface="CG Times"/>
            </a:endParaRPr>
          </a:p>
        </p:txBody>
      </p:sp>
      <p:sp>
        <p:nvSpPr>
          <p:cNvPr id="569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04800"/>
            <a:ext cx="8385175" cy="9302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en-US" sz="3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37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</a:t>
            </a:r>
            <a:r>
              <a:rPr lang="en-US" sz="3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  <a:endParaRPr lang="en-US" sz="3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42175" y="6245225"/>
            <a:ext cx="1901825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39CF066-3182-4F5C-82FB-B673C99E8D0B}" type="slidenum">
              <a:rPr lang="en-US" altLang="en-US">
                <a:solidFill>
                  <a:srgbClr val="8AA29F"/>
                </a:solidFill>
              </a:rPr>
              <a:pPr/>
              <a:t>16</a:t>
            </a:fld>
            <a:endParaRPr lang="en-US" altLang="en-US">
              <a:solidFill>
                <a:srgbClr val="8AA29F"/>
              </a:solidFill>
            </a:endParaRPr>
          </a:p>
        </p:txBody>
      </p:sp>
      <p:sp>
        <p:nvSpPr>
          <p:cNvPr id="25605" name="Rectangle 34"/>
          <p:cNvSpPr>
            <a:spLocks noChangeArrowheads="1"/>
          </p:cNvSpPr>
          <p:nvPr/>
        </p:nvSpPr>
        <p:spPr bwMode="auto">
          <a:xfrm>
            <a:off x="381000" y="14478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9084" t="14372" r="12213" b="6388"/>
          <a:stretch/>
        </p:blipFill>
        <p:spPr>
          <a:xfrm>
            <a:off x="228600" y="1259753"/>
            <a:ext cx="6858000" cy="504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0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4"/>
          <p:cNvSpPr>
            <a:spLocks noGrp="1" noRot="1" noChangeArrowheads="1"/>
          </p:cNvSpPr>
          <p:nvPr>
            <p:ph idx="1"/>
          </p:nvPr>
        </p:nvSpPr>
        <p:spPr>
          <a:xfrm>
            <a:off x="534988" y="1295400"/>
            <a:ext cx="7773987" cy="50292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sz="2400" dirty="0" smtClean="0">
              <a:latin typeface="CG Times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>
              <a:latin typeface="CG Times"/>
            </a:endParaRPr>
          </a:p>
        </p:txBody>
      </p:sp>
      <p:sp>
        <p:nvSpPr>
          <p:cNvPr id="569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04800"/>
            <a:ext cx="8385175" cy="9302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r>
              <a:rPr lang="en-US" sz="3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3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</a:t>
            </a:r>
            <a:r>
              <a:rPr lang="en-US" sz="3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 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42175" y="6245225"/>
            <a:ext cx="1901825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39CF066-3182-4F5C-82FB-B673C99E8D0B}" type="slidenum">
              <a:rPr lang="en-US" altLang="en-US">
                <a:solidFill>
                  <a:srgbClr val="8AA29F"/>
                </a:solidFill>
              </a:rPr>
              <a:pPr/>
              <a:t>17</a:t>
            </a:fld>
            <a:endParaRPr lang="en-US" altLang="en-US">
              <a:solidFill>
                <a:srgbClr val="8AA29F"/>
              </a:solidFill>
            </a:endParaRPr>
          </a:p>
        </p:txBody>
      </p:sp>
      <p:sp>
        <p:nvSpPr>
          <p:cNvPr id="25605" name="Rectangle 34"/>
          <p:cNvSpPr>
            <a:spLocks noChangeArrowheads="1"/>
          </p:cNvSpPr>
          <p:nvPr/>
        </p:nvSpPr>
        <p:spPr bwMode="auto">
          <a:xfrm>
            <a:off x="381000" y="14478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750" t="17486" r="13393" b="10383"/>
          <a:stretch/>
        </p:blipFill>
        <p:spPr>
          <a:xfrm>
            <a:off x="534988" y="1225550"/>
            <a:ext cx="693261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6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4"/>
          <p:cNvSpPr>
            <a:spLocks noGrp="1" noRot="1" noChangeArrowheads="1"/>
          </p:cNvSpPr>
          <p:nvPr>
            <p:ph idx="1"/>
          </p:nvPr>
        </p:nvSpPr>
        <p:spPr>
          <a:xfrm>
            <a:off x="534988" y="1295400"/>
            <a:ext cx="7773987" cy="50292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sz="2400" dirty="0" smtClean="0">
              <a:latin typeface="CG Times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>
              <a:latin typeface="CG Times"/>
            </a:endParaRPr>
          </a:p>
        </p:txBody>
      </p:sp>
      <p:sp>
        <p:nvSpPr>
          <p:cNvPr id="569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04800"/>
            <a:ext cx="8385175" cy="9302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r>
              <a:rPr lang="en-US" sz="3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Review application</a:t>
            </a:r>
            <a:endParaRPr lang="en-US" sz="3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42175" y="6245225"/>
            <a:ext cx="1901825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39CF066-3182-4F5C-82FB-B673C99E8D0B}" type="slidenum">
              <a:rPr lang="en-US" altLang="en-US">
                <a:solidFill>
                  <a:srgbClr val="8AA29F"/>
                </a:solidFill>
              </a:rPr>
              <a:pPr/>
              <a:t>18</a:t>
            </a:fld>
            <a:endParaRPr lang="en-US" altLang="en-US">
              <a:solidFill>
                <a:srgbClr val="8AA29F"/>
              </a:solidFill>
            </a:endParaRPr>
          </a:p>
        </p:txBody>
      </p:sp>
      <p:sp>
        <p:nvSpPr>
          <p:cNvPr id="25605" name="Rectangle 34"/>
          <p:cNvSpPr>
            <a:spLocks noChangeArrowheads="1"/>
          </p:cNvSpPr>
          <p:nvPr/>
        </p:nvSpPr>
        <p:spPr bwMode="auto">
          <a:xfrm>
            <a:off x="381000" y="14478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170" t="17037" r="13753" b="6798"/>
          <a:stretch/>
        </p:blipFill>
        <p:spPr>
          <a:xfrm>
            <a:off x="534988" y="1278010"/>
            <a:ext cx="7008812" cy="478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4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4"/>
          <p:cNvSpPr>
            <a:spLocks noGrp="1" noRot="1" noChangeArrowheads="1"/>
          </p:cNvSpPr>
          <p:nvPr>
            <p:ph idx="1"/>
          </p:nvPr>
        </p:nvSpPr>
        <p:spPr>
          <a:xfrm>
            <a:off x="534988" y="1295400"/>
            <a:ext cx="7773987" cy="50292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sz="2400" dirty="0" smtClean="0">
              <a:latin typeface="CG Times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>
              <a:latin typeface="CG Times"/>
            </a:endParaRPr>
          </a:p>
        </p:txBody>
      </p:sp>
      <p:sp>
        <p:nvSpPr>
          <p:cNvPr id="569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04800"/>
            <a:ext cx="8385175" cy="9302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</a:t>
            </a:r>
            <a:r>
              <a:rPr lang="en-US" sz="3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37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</a:t>
            </a:r>
            <a:r>
              <a:rPr lang="en-US" sz="3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  <a:endParaRPr lang="en-US" sz="3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42175" y="6245225"/>
            <a:ext cx="1901825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39CF066-3182-4F5C-82FB-B673C99E8D0B}" type="slidenum">
              <a:rPr lang="en-US" altLang="en-US">
                <a:solidFill>
                  <a:srgbClr val="8AA29F"/>
                </a:solidFill>
              </a:rPr>
              <a:pPr/>
              <a:t>19</a:t>
            </a:fld>
            <a:endParaRPr lang="en-US" altLang="en-US">
              <a:solidFill>
                <a:srgbClr val="8AA29F"/>
              </a:solidFill>
            </a:endParaRPr>
          </a:p>
        </p:txBody>
      </p:sp>
      <p:sp>
        <p:nvSpPr>
          <p:cNvPr id="25605" name="Rectangle 34"/>
          <p:cNvSpPr>
            <a:spLocks noChangeArrowheads="1"/>
          </p:cNvSpPr>
          <p:nvPr/>
        </p:nvSpPr>
        <p:spPr bwMode="auto">
          <a:xfrm>
            <a:off x="381000" y="14478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9260" b="5908"/>
          <a:stretch/>
        </p:blipFill>
        <p:spPr>
          <a:xfrm>
            <a:off x="473075" y="1295400"/>
            <a:ext cx="7010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6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90600"/>
            <a:ext cx="8686800" cy="5410200"/>
          </a:xfrm>
        </p:spPr>
        <p:txBody>
          <a:bodyPr/>
          <a:lstStyle/>
          <a:p>
            <a:pPr marL="109537" indent="0">
              <a:buNone/>
            </a:pPr>
            <a:r>
              <a:rPr lang="en-US" dirty="0" smtClean="0"/>
              <a:t>LLP is established and governed under;</a:t>
            </a:r>
          </a:p>
          <a:p>
            <a:pPr marL="109537" lvl="0" indent="0" algn="just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Legal Frame Work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944759"/>
              </p:ext>
            </p:extLst>
          </p:nvPr>
        </p:nvGraphicFramePr>
        <p:xfrm>
          <a:off x="0" y="1397000"/>
          <a:ext cx="91440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4494">
                  <a:extLst>
                    <a:ext uri="{9D8B030D-6E8A-4147-A177-3AD203B41FA5}">
                      <a16:colId xmlns:a16="http://schemas.microsoft.com/office/drawing/2014/main" val="3313362038"/>
                    </a:ext>
                  </a:extLst>
                </a:gridCol>
                <a:gridCol w="2639506">
                  <a:extLst>
                    <a:ext uri="{9D8B030D-6E8A-4147-A177-3AD203B41FA5}">
                      <a16:colId xmlns:a16="http://schemas.microsoft.com/office/drawing/2014/main" val="30430638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Limited Liability Partnership Act, 2017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812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Limited Liability Partnership Regulations, 2018</a:t>
                      </a:r>
                      <a:endParaRPr kumimoji="0"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095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S.R.O. 655 (I)/2018 dated May 24, 2018- appointment of Company Registrars as Registrars of LLP.</a:t>
                      </a:r>
                    </a:p>
                    <a:p>
                      <a:endParaRPr kumimoji="0" lang="en-US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467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S.R.O. 656 (I)/2018 dated May 24, 2018-Notification of CROs jurisdiction for registration of LLPs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963965"/>
                  </a:ext>
                </a:extLst>
              </a:tr>
            </a:tbl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524873"/>
              </p:ext>
            </p:extLst>
          </p:nvPr>
        </p:nvGraphicFramePr>
        <p:xfrm>
          <a:off x="6934200" y="1752600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Acrobat Document" showAsIcon="1" r:id="rId3" imgW="914400" imgH="806400" progId="AcroExch.Document.11">
                  <p:embed/>
                </p:oleObj>
              </mc:Choice>
              <mc:Fallback>
                <p:oleObj name="Acrobat Document" showAsIcon="1" r:id="rId3" imgW="914400" imgH="8064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34200" y="1752600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409758"/>
              </p:ext>
            </p:extLst>
          </p:nvPr>
        </p:nvGraphicFramePr>
        <p:xfrm>
          <a:off x="7086600" y="2750127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Acrobat Document" showAsIcon="1" r:id="rId5" imgW="914400" imgH="806400" progId="AcroExch.Document.11">
                  <p:embed/>
                </p:oleObj>
              </mc:Choice>
              <mc:Fallback>
                <p:oleObj name="Acrobat Document" showAsIcon="1" r:id="rId5" imgW="914400" imgH="8064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86600" y="2750127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546567"/>
              </p:ext>
            </p:extLst>
          </p:nvPr>
        </p:nvGraphicFramePr>
        <p:xfrm>
          <a:off x="7086600" y="3769013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Acrobat Document" showAsIcon="1" r:id="rId7" imgW="914400" imgH="806400" progId="AcroExch.Document.11">
                  <p:embed/>
                </p:oleObj>
              </mc:Choice>
              <mc:Fallback>
                <p:oleObj name="Acrobat Document" showAsIcon="1" r:id="rId7" imgW="914400" imgH="8064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86600" y="3769013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17458"/>
              </p:ext>
            </p:extLst>
          </p:nvPr>
        </p:nvGraphicFramePr>
        <p:xfrm>
          <a:off x="7010400" y="4905663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Acrobat Document" showAsIcon="1" r:id="rId9" imgW="914400" imgH="806400" progId="AcroExch.Document.11">
                  <p:embed/>
                </p:oleObj>
              </mc:Choice>
              <mc:Fallback>
                <p:oleObj name="Acrobat Document" showAsIcon="1" r:id="rId9" imgW="914400" imgH="8064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10400" y="4905663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0633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4"/>
          <p:cNvSpPr>
            <a:spLocks noGrp="1" noRot="1" noChangeArrowheads="1"/>
          </p:cNvSpPr>
          <p:nvPr>
            <p:ph idx="1"/>
          </p:nvPr>
        </p:nvSpPr>
        <p:spPr>
          <a:xfrm>
            <a:off x="534988" y="1295400"/>
            <a:ext cx="7773987" cy="50292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sz="2400" dirty="0" smtClean="0">
              <a:latin typeface="CG Times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>
              <a:latin typeface="CG Times"/>
            </a:endParaRPr>
          </a:p>
        </p:txBody>
      </p:sp>
      <p:sp>
        <p:nvSpPr>
          <p:cNvPr id="569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04800"/>
            <a:ext cx="8385175" cy="9302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10. </a:t>
            </a:r>
            <a:r>
              <a:rPr lang="en-US" sz="3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</a:t>
            </a:r>
            <a:r>
              <a:rPr lang="en-US" sz="3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…: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42175" y="6245225"/>
            <a:ext cx="1901825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39CF066-3182-4F5C-82FB-B673C99E8D0B}" type="slidenum">
              <a:rPr lang="en-US" altLang="en-US">
                <a:solidFill>
                  <a:srgbClr val="8AA29F"/>
                </a:solidFill>
              </a:rPr>
              <a:pPr/>
              <a:t>20</a:t>
            </a:fld>
            <a:endParaRPr lang="en-US" altLang="en-US">
              <a:solidFill>
                <a:srgbClr val="8AA29F"/>
              </a:solidFill>
            </a:endParaRPr>
          </a:p>
        </p:txBody>
      </p:sp>
      <p:sp>
        <p:nvSpPr>
          <p:cNvPr id="25605" name="Rectangle 34"/>
          <p:cNvSpPr>
            <a:spLocks noChangeArrowheads="1"/>
          </p:cNvSpPr>
          <p:nvPr/>
        </p:nvSpPr>
        <p:spPr bwMode="auto">
          <a:xfrm>
            <a:off x="381000" y="14478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9260" b="5908"/>
          <a:stretch/>
        </p:blipFill>
        <p:spPr>
          <a:xfrm>
            <a:off x="473075" y="1295400"/>
            <a:ext cx="7010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2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4"/>
          <p:cNvSpPr>
            <a:spLocks noGrp="1" noRot="1" noChangeArrowheads="1"/>
          </p:cNvSpPr>
          <p:nvPr>
            <p:ph idx="1"/>
          </p:nvPr>
        </p:nvSpPr>
        <p:spPr>
          <a:xfrm>
            <a:off x="534988" y="1295400"/>
            <a:ext cx="7773987" cy="50292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sz="2400" dirty="0" smtClean="0">
              <a:latin typeface="CG Times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>
              <a:latin typeface="CG Times"/>
            </a:endParaRPr>
          </a:p>
        </p:txBody>
      </p:sp>
      <p:sp>
        <p:nvSpPr>
          <p:cNvPr id="569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04800"/>
            <a:ext cx="8385175" cy="9302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11. </a:t>
            </a:r>
            <a:r>
              <a:rPr lang="en-US" sz="3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</a:t>
            </a:r>
            <a:r>
              <a:rPr lang="en-US" sz="3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42175" y="6245225"/>
            <a:ext cx="1901825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39CF066-3182-4F5C-82FB-B673C99E8D0B}" type="slidenum">
              <a:rPr lang="en-US" altLang="en-US">
                <a:solidFill>
                  <a:srgbClr val="8AA29F"/>
                </a:solidFill>
              </a:rPr>
              <a:pPr/>
              <a:t>21</a:t>
            </a:fld>
            <a:endParaRPr lang="en-US" altLang="en-US">
              <a:solidFill>
                <a:srgbClr val="8AA29F"/>
              </a:solidFill>
            </a:endParaRPr>
          </a:p>
        </p:txBody>
      </p:sp>
      <p:sp>
        <p:nvSpPr>
          <p:cNvPr id="25605" name="Rectangle 34"/>
          <p:cNvSpPr>
            <a:spLocks noChangeArrowheads="1"/>
          </p:cNvSpPr>
          <p:nvPr/>
        </p:nvSpPr>
        <p:spPr bwMode="auto">
          <a:xfrm>
            <a:off x="381000" y="14478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9303" b="5881"/>
          <a:stretch/>
        </p:blipFill>
        <p:spPr>
          <a:xfrm>
            <a:off x="381000" y="1235075"/>
            <a:ext cx="7239000" cy="504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1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4"/>
          <p:cNvSpPr>
            <a:spLocks noGrp="1" noRot="1" noChangeArrowheads="1"/>
          </p:cNvSpPr>
          <p:nvPr>
            <p:ph idx="1"/>
          </p:nvPr>
        </p:nvSpPr>
        <p:spPr>
          <a:xfrm>
            <a:off x="534988" y="1295400"/>
            <a:ext cx="7773987" cy="50292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sz="2400" dirty="0" smtClean="0">
              <a:latin typeface="CG Times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>
              <a:latin typeface="CG Times"/>
            </a:endParaRPr>
          </a:p>
        </p:txBody>
      </p:sp>
      <p:sp>
        <p:nvSpPr>
          <p:cNvPr id="569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04800"/>
            <a:ext cx="8385175" cy="9302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12. </a:t>
            </a:r>
            <a:r>
              <a:rPr lang="en-US" sz="3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</a:t>
            </a:r>
            <a:r>
              <a:rPr lang="en-US" sz="3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42175" y="6245225"/>
            <a:ext cx="1901825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39CF066-3182-4F5C-82FB-B673C99E8D0B}" type="slidenum">
              <a:rPr lang="en-US" altLang="en-US">
                <a:solidFill>
                  <a:srgbClr val="8AA29F"/>
                </a:solidFill>
              </a:rPr>
              <a:pPr/>
              <a:t>22</a:t>
            </a:fld>
            <a:endParaRPr lang="en-US" altLang="en-US">
              <a:solidFill>
                <a:srgbClr val="8AA29F"/>
              </a:solidFill>
            </a:endParaRPr>
          </a:p>
        </p:txBody>
      </p:sp>
      <p:sp>
        <p:nvSpPr>
          <p:cNvPr id="25605" name="Rectangle 34"/>
          <p:cNvSpPr>
            <a:spLocks noChangeArrowheads="1"/>
          </p:cNvSpPr>
          <p:nvPr/>
        </p:nvSpPr>
        <p:spPr bwMode="auto">
          <a:xfrm>
            <a:off x="381000" y="14478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9303" b="5881"/>
          <a:stretch/>
        </p:blipFill>
        <p:spPr>
          <a:xfrm>
            <a:off x="457200" y="1270432"/>
            <a:ext cx="7239000" cy="37587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51852" b="22963"/>
          <a:stretch/>
        </p:blipFill>
        <p:spPr>
          <a:xfrm>
            <a:off x="452582" y="5029200"/>
            <a:ext cx="7239000" cy="156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3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4"/>
          <p:cNvSpPr>
            <a:spLocks noGrp="1" noRot="1" noChangeArrowheads="1"/>
          </p:cNvSpPr>
          <p:nvPr>
            <p:ph idx="1"/>
          </p:nvPr>
        </p:nvSpPr>
        <p:spPr>
          <a:xfrm>
            <a:off x="534988" y="1295400"/>
            <a:ext cx="7773987" cy="50292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sz="2400" dirty="0" smtClean="0">
              <a:latin typeface="CG Times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>
              <a:latin typeface="CG Times"/>
            </a:endParaRPr>
          </a:p>
        </p:txBody>
      </p:sp>
      <p:sp>
        <p:nvSpPr>
          <p:cNvPr id="569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04800"/>
            <a:ext cx="8385175" cy="9302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13. </a:t>
            </a:r>
            <a:r>
              <a:rPr lang="en-US" sz="3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</a:t>
            </a:r>
            <a:r>
              <a:rPr lang="en-US" sz="3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42175" y="6245225"/>
            <a:ext cx="1901825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39CF066-3182-4F5C-82FB-B673C99E8D0B}" type="slidenum">
              <a:rPr lang="en-US" altLang="en-US">
                <a:solidFill>
                  <a:srgbClr val="8AA29F"/>
                </a:solidFill>
              </a:rPr>
              <a:pPr/>
              <a:t>23</a:t>
            </a:fld>
            <a:endParaRPr lang="en-US" altLang="en-US">
              <a:solidFill>
                <a:srgbClr val="8AA29F"/>
              </a:solidFill>
            </a:endParaRPr>
          </a:p>
        </p:txBody>
      </p:sp>
      <p:sp>
        <p:nvSpPr>
          <p:cNvPr id="25605" name="Rectangle 34"/>
          <p:cNvSpPr>
            <a:spLocks noChangeArrowheads="1"/>
          </p:cNvSpPr>
          <p:nvPr/>
        </p:nvSpPr>
        <p:spPr bwMode="auto">
          <a:xfrm>
            <a:off x="381000" y="14478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0000" b="5185"/>
          <a:stretch/>
        </p:blipFill>
        <p:spPr>
          <a:xfrm>
            <a:off x="457200" y="1333500"/>
            <a:ext cx="70866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2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4"/>
          <p:cNvSpPr>
            <a:spLocks noGrp="1" noRot="1" noChangeArrowheads="1"/>
          </p:cNvSpPr>
          <p:nvPr>
            <p:ph idx="1"/>
          </p:nvPr>
        </p:nvSpPr>
        <p:spPr>
          <a:xfrm>
            <a:off x="534988" y="1295400"/>
            <a:ext cx="7773987" cy="50292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sz="2400" dirty="0" smtClean="0">
              <a:latin typeface="CG Times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>
              <a:latin typeface="CG Times"/>
            </a:endParaRPr>
          </a:p>
        </p:txBody>
      </p:sp>
      <p:sp>
        <p:nvSpPr>
          <p:cNvPr id="569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04800"/>
            <a:ext cx="8385175" cy="9302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14. </a:t>
            </a:r>
            <a:r>
              <a:rPr lang="en-US" sz="3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</a:t>
            </a:r>
            <a:r>
              <a:rPr lang="en-US" sz="3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42175" y="6245225"/>
            <a:ext cx="1901825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39CF066-3182-4F5C-82FB-B673C99E8D0B}" type="slidenum">
              <a:rPr lang="en-US" altLang="en-US">
                <a:solidFill>
                  <a:srgbClr val="8AA29F"/>
                </a:solidFill>
              </a:rPr>
              <a:pPr/>
              <a:t>24</a:t>
            </a:fld>
            <a:endParaRPr lang="en-US" altLang="en-US">
              <a:solidFill>
                <a:srgbClr val="8AA29F"/>
              </a:solidFill>
            </a:endParaRPr>
          </a:p>
        </p:txBody>
      </p:sp>
      <p:sp>
        <p:nvSpPr>
          <p:cNvPr id="25605" name="Rectangle 34"/>
          <p:cNvSpPr>
            <a:spLocks noChangeArrowheads="1"/>
          </p:cNvSpPr>
          <p:nvPr/>
        </p:nvSpPr>
        <p:spPr bwMode="auto">
          <a:xfrm>
            <a:off x="381000" y="14478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9260" r="50831" b="5494"/>
          <a:stretch/>
        </p:blipFill>
        <p:spPr>
          <a:xfrm>
            <a:off x="381000" y="1235075"/>
            <a:ext cx="7162800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0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4"/>
          <p:cNvSpPr>
            <a:spLocks noGrp="1" noRot="1" noChangeArrowheads="1"/>
          </p:cNvSpPr>
          <p:nvPr>
            <p:ph idx="1"/>
          </p:nvPr>
        </p:nvSpPr>
        <p:spPr>
          <a:xfrm>
            <a:off x="534988" y="1295400"/>
            <a:ext cx="7773987" cy="50292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sz="2400" dirty="0" smtClean="0">
              <a:latin typeface="CG Times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>
              <a:latin typeface="CG Times"/>
            </a:endParaRPr>
          </a:p>
        </p:txBody>
      </p:sp>
      <p:sp>
        <p:nvSpPr>
          <p:cNvPr id="569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04800"/>
            <a:ext cx="8385175" cy="9302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15. </a:t>
            </a:r>
            <a:r>
              <a:rPr lang="en-US" sz="3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</a:t>
            </a:r>
            <a:r>
              <a:rPr lang="en-US" sz="3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  <a:endParaRPr lang="en-US" sz="3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42175" y="6245225"/>
            <a:ext cx="1901825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39CF066-3182-4F5C-82FB-B673C99E8D0B}" type="slidenum">
              <a:rPr lang="en-US" altLang="en-US">
                <a:solidFill>
                  <a:srgbClr val="8AA29F"/>
                </a:solidFill>
              </a:rPr>
              <a:pPr/>
              <a:t>25</a:t>
            </a:fld>
            <a:endParaRPr lang="en-US" altLang="en-US">
              <a:solidFill>
                <a:srgbClr val="8AA29F"/>
              </a:solidFill>
            </a:endParaRPr>
          </a:p>
        </p:txBody>
      </p:sp>
      <p:sp>
        <p:nvSpPr>
          <p:cNvPr id="25605" name="Rectangle 34"/>
          <p:cNvSpPr>
            <a:spLocks noChangeArrowheads="1"/>
          </p:cNvSpPr>
          <p:nvPr/>
        </p:nvSpPr>
        <p:spPr bwMode="auto">
          <a:xfrm>
            <a:off x="381000" y="14478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-1" t="20068" r="48134" b="6634"/>
          <a:stretch/>
        </p:blipFill>
        <p:spPr>
          <a:xfrm>
            <a:off x="32327" y="1317625"/>
            <a:ext cx="7435273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7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4"/>
          <p:cNvSpPr>
            <a:spLocks noGrp="1" noRot="1" noChangeArrowheads="1"/>
          </p:cNvSpPr>
          <p:nvPr>
            <p:ph idx="1"/>
          </p:nvPr>
        </p:nvSpPr>
        <p:spPr>
          <a:xfrm>
            <a:off x="534988" y="1295400"/>
            <a:ext cx="7773987" cy="50292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sz="2400" dirty="0" smtClean="0">
              <a:latin typeface="CG Times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>
              <a:latin typeface="CG Times"/>
            </a:endParaRPr>
          </a:p>
        </p:txBody>
      </p:sp>
      <p:sp>
        <p:nvSpPr>
          <p:cNvPr id="569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04800"/>
            <a:ext cx="8385175" cy="9302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16. Attach requisite docs</a:t>
            </a:r>
            <a:endParaRPr lang="en-US" sz="3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42175" y="6245225"/>
            <a:ext cx="1901825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39CF066-3182-4F5C-82FB-B673C99E8D0B}" type="slidenum">
              <a:rPr lang="en-US" altLang="en-US">
                <a:solidFill>
                  <a:srgbClr val="8AA29F"/>
                </a:solidFill>
              </a:rPr>
              <a:pPr/>
              <a:t>26</a:t>
            </a:fld>
            <a:endParaRPr lang="en-US" altLang="en-US">
              <a:solidFill>
                <a:srgbClr val="8AA29F"/>
              </a:solidFill>
            </a:endParaRPr>
          </a:p>
        </p:txBody>
      </p:sp>
      <p:sp>
        <p:nvSpPr>
          <p:cNvPr id="25605" name="Rectangle 34"/>
          <p:cNvSpPr>
            <a:spLocks noChangeArrowheads="1"/>
          </p:cNvSpPr>
          <p:nvPr/>
        </p:nvSpPr>
        <p:spPr bwMode="auto">
          <a:xfrm>
            <a:off x="381000" y="14478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9260" r="42506" b="22020"/>
          <a:stretch/>
        </p:blipFill>
        <p:spPr>
          <a:xfrm>
            <a:off x="360218" y="1345768"/>
            <a:ext cx="7183582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4"/>
          <p:cNvSpPr>
            <a:spLocks noGrp="1" noRot="1" noChangeArrowheads="1"/>
          </p:cNvSpPr>
          <p:nvPr>
            <p:ph idx="1"/>
          </p:nvPr>
        </p:nvSpPr>
        <p:spPr>
          <a:xfrm>
            <a:off x="534988" y="1295400"/>
            <a:ext cx="7773987" cy="50292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sz="2400" dirty="0" smtClean="0">
              <a:latin typeface="CG Times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>
              <a:latin typeface="CG Times"/>
            </a:endParaRPr>
          </a:p>
        </p:txBody>
      </p:sp>
      <p:sp>
        <p:nvSpPr>
          <p:cNvPr id="569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04800"/>
            <a:ext cx="8385175" cy="9302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17. </a:t>
            </a:r>
            <a:r>
              <a:rPr lang="en-US" sz="37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</a:t>
            </a:r>
            <a:r>
              <a:rPr lang="en-US" sz="3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  <a:endParaRPr lang="en-US" sz="3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42175" y="6245225"/>
            <a:ext cx="1901825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39CF066-3182-4F5C-82FB-B673C99E8D0B}" type="slidenum">
              <a:rPr lang="en-US" altLang="en-US">
                <a:solidFill>
                  <a:srgbClr val="8AA29F"/>
                </a:solidFill>
              </a:rPr>
              <a:pPr/>
              <a:t>27</a:t>
            </a:fld>
            <a:endParaRPr lang="en-US" altLang="en-US">
              <a:solidFill>
                <a:srgbClr val="8AA29F"/>
              </a:solidFill>
            </a:endParaRPr>
          </a:p>
        </p:txBody>
      </p:sp>
      <p:sp>
        <p:nvSpPr>
          <p:cNvPr id="25605" name="Rectangle 34"/>
          <p:cNvSpPr>
            <a:spLocks noChangeArrowheads="1"/>
          </p:cNvSpPr>
          <p:nvPr/>
        </p:nvSpPr>
        <p:spPr bwMode="auto">
          <a:xfrm>
            <a:off x="381000" y="14478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666" t="17777" r="27880" b="13704"/>
          <a:stretch/>
        </p:blipFill>
        <p:spPr>
          <a:xfrm>
            <a:off x="153988" y="1290493"/>
            <a:ext cx="7389812" cy="495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1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4"/>
          <p:cNvSpPr>
            <a:spLocks noGrp="1" noRot="1" noChangeArrowheads="1"/>
          </p:cNvSpPr>
          <p:nvPr>
            <p:ph idx="1"/>
          </p:nvPr>
        </p:nvSpPr>
        <p:spPr>
          <a:xfrm>
            <a:off x="534988" y="1295400"/>
            <a:ext cx="7773987" cy="50292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sz="2400" dirty="0" smtClean="0">
              <a:latin typeface="CG Times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>
              <a:latin typeface="CG Times"/>
            </a:endParaRPr>
          </a:p>
        </p:txBody>
      </p:sp>
      <p:sp>
        <p:nvSpPr>
          <p:cNvPr id="569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04800"/>
            <a:ext cx="8385175" cy="9302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18. Save challan form</a:t>
            </a:r>
            <a:endParaRPr lang="en-US" sz="3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42175" y="6245225"/>
            <a:ext cx="1901825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39CF066-3182-4F5C-82FB-B673C99E8D0B}" type="slidenum">
              <a:rPr lang="en-US" altLang="en-US">
                <a:solidFill>
                  <a:srgbClr val="8AA29F"/>
                </a:solidFill>
              </a:rPr>
              <a:pPr/>
              <a:t>28</a:t>
            </a:fld>
            <a:endParaRPr lang="en-US" altLang="en-US">
              <a:solidFill>
                <a:srgbClr val="8AA29F"/>
              </a:solidFill>
            </a:endParaRPr>
          </a:p>
        </p:txBody>
      </p:sp>
      <p:sp>
        <p:nvSpPr>
          <p:cNvPr id="25605" name="Rectangle 34"/>
          <p:cNvSpPr>
            <a:spLocks noChangeArrowheads="1"/>
          </p:cNvSpPr>
          <p:nvPr/>
        </p:nvSpPr>
        <p:spPr bwMode="auto">
          <a:xfrm>
            <a:off x="381000" y="14478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7778" r="53459" b="5926"/>
          <a:stretch/>
        </p:blipFill>
        <p:spPr>
          <a:xfrm>
            <a:off x="242888" y="1369940"/>
            <a:ext cx="7224712" cy="469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5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7709" y="838200"/>
          <a:ext cx="9144000" cy="6963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9891">
                  <a:extLst>
                    <a:ext uri="{9D8B030D-6E8A-4147-A177-3AD203B41FA5}">
                      <a16:colId xmlns:a16="http://schemas.microsoft.com/office/drawing/2014/main" val="12068574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362636779"/>
                    </a:ext>
                  </a:extLst>
                </a:gridCol>
                <a:gridCol w="865909">
                  <a:extLst>
                    <a:ext uri="{9D8B030D-6E8A-4147-A177-3AD203B41FA5}">
                      <a16:colId xmlns:a16="http://schemas.microsoft.com/office/drawing/2014/main" val="3839859853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Item </a:t>
                      </a:r>
                      <a:r>
                        <a:rPr kumimoji="0" lang="en-US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Online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Rs.</a:t>
                      </a:r>
                      <a:endParaRPr kumimoji="0" lang="en-US" sz="16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Offline Rs.</a:t>
                      </a:r>
                      <a:r>
                        <a:rPr kumimoji="0"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191063"/>
                  </a:ext>
                </a:extLst>
              </a:tr>
              <a:tr h="3546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Reservation of Name </a:t>
                      </a:r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 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398935"/>
                  </a:ext>
                </a:extLst>
              </a:tr>
              <a:tr h="3546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Rectification/Change of Name </a:t>
                      </a:r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	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1,000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617523"/>
                  </a:ext>
                </a:extLst>
              </a:tr>
              <a:tr h="5768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Registration of LLP </a:t>
                      </a:r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1,000	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2,000 </a:t>
                      </a:r>
                      <a:endParaRPr lang="en-US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052394"/>
                  </a:ext>
                </a:extLst>
              </a:tr>
              <a:tr h="5768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CTC (per document) except LLP agreement and financial statements</a:t>
                      </a:r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171008"/>
                  </a:ext>
                </a:extLst>
              </a:tr>
              <a:tr h="7106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CTC of LLP agreement and financial statements, calculated at the rate per page, subject to a minimum fee of one hundred rupees</a:t>
                      </a:r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687633"/>
                  </a:ext>
                </a:extLst>
              </a:tr>
              <a:tr h="5768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filing or registering any notice, accounts or document, required to be filed or registered under the Act </a:t>
                      </a:r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595304"/>
                  </a:ext>
                </a:extLst>
              </a:tr>
              <a:tr h="3546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inspection of documents and register of LLP kept by the registrar</a:t>
                      </a:r>
                      <a:endParaRPr kumimoji="0" lang="en-US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847230"/>
                  </a:ext>
                </a:extLst>
              </a:tr>
              <a:tr h="3546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Conversion of Firm to LLP 	</a:t>
                      </a:r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1,000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1869"/>
                  </a:ext>
                </a:extLst>
              </a:tr>
              <a:tr h="354630">
                <a:tc>
                  <a:txBody>
                    <a:bodyPr/>
                    <a:lstStyle/>
                    <a:p>
                      <a:r>
                        <a:rPr kumimoji="0"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Conversion of Private Limited Company to LLP </a:t>
                      </a:r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1,000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726248"/>
                  </a:ext>
                </a:extLst>
              </a:tr>
              <a:tr h="4373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Appeal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1,000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97704"/>
                  </a:ext>
                </a:extLst>
              </a:tr>
              <a:tr h="819753">
                <a:tc>
                  <a:txBody>
                    <a:bodyPr/>
                    <a:lstStyle/>
                    <a:p>
                      <a:r>
                        <a:rPr kumimoji="0"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providing a system generated list of LLP registered with the Commission, a fee  </a:t>
                      </a:r>
                      <a:r>
                        <a:rPr kumimoji="0" lang="en-US" sz="1600" b="1" i="0" u="sng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 the rate per data field</a:t>
                      </a:r>
                      <a:r>
                        <a:rPr kumimoji="0"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subject to a minimum fee of Rs.500 	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per data field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per data field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986382"/>
                  </a:ext>
                </a:extLst>
              </a:tr>
              <a:tr h="3546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a system generated LLP profile, per LLP, a fee of … 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870496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Fee </a:t>
            </a:r>
            <a:r>
              <a:rPr lang="en-US" sz="2400" dirty="0" smtClean="0">
                <a:solidFill>
                  <a:schemeClr val="tx1"/>
                </a:solidFill>
              </a:rPr>
              <a:t>Schedule under  </a:t>
            </a:r>
            <a:r>
              <a:rPr lang="en-US" sz="2400" dirty="0">
                <a:solidFill>
                  <a:schemeClr val="tx1"/>
                </a:solidFill>
              </a:rPr>
              <a:t>LLP regulations, </a:t>
            </a:r>
            <a:r>
              <a:rPr lang="en-US" sz="2400" dirty="0" smtClean="0">
                <a:solidFill>
                  <a:schemeClr val="tx1"/>
                </a:solidFill>
              </a:rPr>
              <a:t>2018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033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0689720"/>
              </p:ext>
            </p:extLst>
          </p:nvPr>
        </p:nvGraphicFramePr>
        <p:xfrm>
          <a:off x="228599" y="1524000"/>
          <a:ext cx="8153400" cy="4695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7800">
                  <a:extLst>
                    <a:ext uri="{9D8B030D-6E8A-4147-A177-3AD203B41FA5}">
                      <a16:colId xmlns:a16="http://schemas.microsoft.com/office/drawing/2014/main" val="3964873580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4218452718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1204133160"/>
                    </a:ext>
                  </a:extLst>
                </a:gridCol>
              </a:tblGrid>
              <a:tr h="2980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Governing</a:t>
                      </a:r>
                      <a:r>
                        <a:rPr lang="en-US" sz="1800" baseline="0" dirty="0" smtClean="0">
                          <a:effectLst/>
                        </a:rPr>
                        <a:t> Law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9" marR="3334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It is registered under LLP Act,  2017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9" marR="3334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It is registered under  Partnership Act, 1932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9" marR="33349" marT="0" marB="0"/>
                </a:tc>
                <a:extLst>
                  <a:ext uri="{0D108BD9-81ED-4DB2-BD59-A6C34878D82A}">
                    <a16:rowId xmlns:a16="http://schemas.microsoft.com/office/drawing/2014/main" val="3106560656"/>
                  </a:ext>
                </a:extLst>
              </a:tr>
              <a:tr h="2980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Registered to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9" marR="3334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effectLst/>
                          <a:hlinkClick r:id="rId2"/>
                        </a:rPr>
                        <a:t>LLP registration</a:t>
                      </a:r>
                      <a:r>
                        <a:rPr lang="en-US" sz="1800" dirty="0">
                          <a:effectLst/>
                        </a:rPr>
                        <a:t> is done with to </a:t>
                      </a:r>
                      <a:r>
                        <a:rPr lang="en-US" sz="1800" u="sng" dirty="0">
                          <a:effectLst/>
                          <a:hlinkClick r:id="rId3"/>
                        </a:rPr>
                        <a:t>Registrar</a:t>
                      </a:r>
                      <a:r>
                        <a:rPr lang="en-US" sz="1800" dirty="0">
                          <a:effectLst/>
                        </a:rPr>
                        <a:t> LLP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9" marR="3334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  <a:hlinkClick r:id="rId4"/>
                        </a:rPr>
                        <a:t>Partnership registration</a:t>
                      </a:r>
                      <a:r>
                        <a:rPr lang="en-US" sz="1800">
                          <a:effectLst/>
                        </a:rPr>
                        <a:t> is done with to Registrar of firms.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9" marR="33349" marT="0" marB="0"/>
                </a:tc>
                <a:extLst>
                  <a:ext uri="{0D108BD9-81ED-4DB2-BD59-A6C34878D82A}">
                    <a16:rowId xmlns:a16="http://schemas.microsoft.com/office/drawing/2014/main" val="1199226591"/>
                  </a:ext>
                </a:extLst>
              </a:tr>
              <a:tr h="99340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Liability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9" marR="3334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One of the main difference between LLP and Partnership is about the liability of Partners. Since the partner and the firm is considered as a separate legal entity. Hence, the liability of the partners is limited to the amount invested in the company.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9" marR="3334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Since the partner and the firm is not considered as a separate legal entity. Hence, Partners  are personally liable for the  unlimited amount of liabilities  of the partnership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9" marR="33349" marT="0" marB="0"/>
                </a:tc>
                <a:extLst>
                  <a:ext uri="{0D108BD9-81ED-4DB2-BD59-A6C34878D82A}">
                    <a16:rowId xmlns:a16="http://schemas.microsoft.com/office/drawing/2014/main" val="2000527477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Differnce</a:t>
            </a:r>
            <a:r>
              <a:rPr lang="en-US" dirty="0" smtClean="0"/>
              <a:t> </a:t>
            </a:r>
            <a:r>
              <a:rPr lang="en-US" dirty="0"/>
              <a:t>Between </a:t>
            </a:r>
            <a:r>
              <a:rPr lang="en-US" dirty="0" smtClean="0"/>
              <a:t>LLP &amp; </a:t>
            </a:r>
            <a:r>
              <a:rPr lang="en-US" dirty="0"/>
              <a:t>Firm </a:t>
            </a:r>
          </a:p>
        </p:txBody>
      </p:sp>
    </p:spTree>
    <p:extLst>
      <p:ext uri="{BB962C8B-B14F-4D97-AF65-F5344CB8AC3E}">
        <p14:creationId xmlns:p14="http://schemas.microsoft.com/office/powerpoint/2010/main" val="6017747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4"/>
          <p:cNvSpPr>
            <a:spLocks noGrp="1" noRot="1" noChangeArrowheads="1"/>
          </p:cNvSpPr>
          <p:nvPr>
            <p:ph idx="1"/>
          </p:nvPr>
        </p:nvSpPr>
        <p:spPr>
          <a:xfrm>
            <a:off x="534988" y="1295400"/>
            <a:ext cx="7773987" cy="50292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sz="2400" dirty="0" smtClean="0">
              <a:latin typeface="CG Times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>
              <a:latin typeface="CG Times"/>
            </a:endParaRPr>
          </a:p>
        </p:txBody>
      </p:sp>
      <p:sp>
        <p:nvSpPr>
          <p:cNvPr id="569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04800"/>
            <a:ext cx="8385175" cy="9302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19. Sign and submit form</a:t>
            </a:r>
            <a:endParaRPr lang="en-US" sz="3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42175" y="6245225"/>
            <a:ext cx="1901825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39CF066-3182-4F5C-82FB-B673C99E8D0B}" type="slidenum">
              <a:rPr lang="en-US" altLang="en-US">
                <a:solidFill>
                  <a:srgbClr val="8AA29F"/>
                </a:solidFill>
              </a:rPr>
              <a:pPr/>
              <a:t>30</a:t>
            </a:fld>
            <a:endParaRPr lang="en-US" altLang="en-US">
              <a:solidFill>
                <a:srgbClr val="8AA29F"/>
              </a:solidFill>
            </a:endParaRPr>
          </a:p>
        </p:txBody>
      </p:sp>
      <p:sp>
        <p:nvSpPr>
          <p:cNvPr id="25605" name="Rectangle 34"/>
          <p:cNvSpPr>
            <a:spLocks noChangeArrowheads="1"/>
          </p:cNvSpPr>
          <p:nvPr/>
        </p:nvSpPr>
        <p:spPr bwMode="auto">
          <a:xfrm>
            <a:off x="381000" y="14478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1295400"/>
            <a:ext cx="7172325" cy="470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5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990603"/>
          <a:ext cx="9144000" cy="6381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4108">
                  <a:extLst>
                    <a:ext uri="{9D8B030D-6E8A-4147-A177-3AD203B41FA5}">
                      <a16:colId xmlns:a16="http://schemas.microsoft.com/office/drawing/2014/main" val="3845254341"/>
                    </a:ext>
                  </a:extLst>
                </a:gridCol>
                <a:gridCol w="1729946">
                  <a:extLst>
                    <a:ext uri="{9D8B030D-6E8A-4147-A177-3AD203B41FA5}">
                      <a16:colId xmlns:a16="http://schemas.microsoft.com/office/drawing/2014/main" val="478501018"/>
                    </a:ext>
                  </a:extLst>
                </a:gridCol>
                <a:gridCol w="1729946">
                  <a:extLst>
                    <a:ext uri="{9D8B030D-6E8A-4147-A177-3AD203B41FA5}">
                      <a16:colId xmlns:a16="http://schemas.microsoft.com/office/drawing/2014/main" val="3526884263"/>
                    </a:ext>
                  </a:extLst>
                </a:gridCol>
              </a:tblGrid>
              <a:tr h="5961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Time Line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657883"/>
                  </a:ext>
                </a:extLst>
              </a:tr>
              <a:tr h="596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LLP-Form-I</a:t>
                      </a:r>
                      <a:r>
                        <a:rPr lang="en-US" sz="1800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(Application for Reservation of Name)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800" dirty="0" smtClean="0">
                          <a:effectLst/>
                          <a:latin typeface="Myriad Pro"/>
                        </a:rPr>
                        <a:t>NA</a:t>
                      </a:r>
                      <a:endParaRPr lang="en-US" sz="1800" dirty="0">
                        <a:effectLst/>
                        <a:latin typeface="Myriad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Myriad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532533"/>
                  </a:ext>
                </a:extLst>
              </a:tr>
              <a:tr h="8641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LLP-Form-II</a:t>
                      </a:r>
                      <a:r>
                        <a:rPr lang="en-US" sz="1800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(Application for change/rectification of Name)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800" dirty="0" smtClean="0">
                          <a:effectLst/>
                          <a:latin typeface="Myriad Pro"/>
                        </a:rPr>
                        <a:t>NA</a:t>
                      </a:r>
                      <a:endParaRPr lang="en-US" sz="1800" dirty="0">
                        <a:effectLst/>
                        <a:latin typeface="Myriad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Myriad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926656"/>
                  </a:ext>
                </a:extLst>
              </a:tr>
              <a:tr h="8315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LLP-Form-III</a:t>
                      </a:r>
                      <a:r>
                        <a:rPr lang="en-US" sz="1800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(Application for Incorporation of LLP)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800" dirty="0" smtClean="0">
                          <a:effectLst/>
                          <a:latin typeface="Myriad Pro"/>
                        </a:rPr>
                        <a:t>NA</a:t>
                      </a:r>
                      <a:endParaRPr lang="en-US" sz="1800" dirty="0">
                        <a:effectLst/>
                        <a:latin typeface="Myriad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Myriad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803289"/>
                  </a:ext>
                </a:extLst>
              </a:tr>
              <a:tr h="596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LLP-Form-IV</a:t>
                      </a:r>
                      <a:r>
                        <a:rPr lang="en-US" sz="1800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(Consent to Act as Partner/Designated Partner)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800" dirty="0" smtClean="0">
                          <a:effectLst/>
                          <a:latin typeface="Myriad Pro"/>
                        </a:rPr>
                        <a:t>Within 15 days</a:t>
                      </a:r>
                      <a:endParaRPr lang="en-US" sz="1800" dirty="0">
                        <a:effectLst/>
                        <a:latin typeface="Myriad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Myriad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522704"/>
                  </a:ext>
                </a:extLst>
              </a:tr>
              <a:tr h="596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LLP-Form-V </a:t>
                      </a:r>
                      <a:r>
                        <a:rPr lang="en-US" sz="1800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(Notice of Induction and Cessation of Partners and Designated Partners)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Myriad Pro"/>
                        </a:rPr>
                        <a:t>Within 15 days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Myriad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Myriad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171263"/>
                  </a:ext>
                </a:extLst>
              </a:tr>
              <a:tr h="596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LLP-Form-VI</a:t>
                      </a:r>
                      <a:r>
                        <a:rPr lang="en-US" sz="1800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(Application for Conversion of Firm or Private Company into LLP)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800" dirty="0" smtClean="0">
                          <a:effectLst/>
                          <a:latin typeface="Myriad Pro"/>
                        </a:rPr>
                        <a:t>NA</a:t>
                      </a:r>
                      <a:endParaRPr lang="en-US" sz="1800" dirty="0">
                        <a:effectLst/>
                        <a:latin typeface="Myriad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Myriad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115870"/>
                  </a:ext>
                </a:extLst>
              </a:tr>
              <a:tr h="6518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LLP-Form-VII</a:t>
                      </a:r>
                      <a:r>
                        <a:rPr lang="en-US" sz="1800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(Change of Registered Office)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Myriad Pro"/>
                        </a:rPr>
                        <a:t>Within 15 days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Myriad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Myriad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219042"/>
                  </a:ext>
                </a:extLst>
              </a:tr>
              <a:tr h="596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 smtClean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LLP-Form-VIII </a:t>
                      </a:r>
                      <a:r>
                        <a:rPr lang="en-US" sz="1800" dirty="0" smtClean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Change in LLP Agreement)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Myriad Pr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800" dirty="0" smtClean="0">
                          <a:effectLst/>
                          <a:latin typeface="Myriad Pro"/>
                        </a:rPr>
                        <a:t>Within 7  days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800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800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382764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Important Forms/Filling Requirements 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7668491" y="6518030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Document" showAsIcon="1" r:id="rId3" imgW="914400" imgH="806400" progId="Word.Document.12">
                  <p:embed/>
                </p:oleObj>
              </mc:Choice>
              <mc:Fallback>
                <p:oleObj name="Document" showAsIcon="1" r:id="rId3" imgW="914400" imgH="806400" progId="Word.Document.12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68491" y="6518030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7620000" y="1731787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Document" showAsIcon="1" r:id="rId5" imgW="914400" imgH="806400" progId="Word.Document.12">
                  <p:embed/>
                </p:oleObj>
              </mc:Choice>
              <mc:Fallback>
                <p:oleObj name="Document" showAsIcon="1" r:id="rId5" imgW="914400" imgH="806400" progId="Word.Document.12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00" y="1731787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7620000" y="2456880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Document" showAsIcon="1" r:id="rId7" imgW="914400" imgH="806400" progId="Word.Document.12">
                  <p:embed/>
                </p:oleObj>
              </mc:Choice>
              <mc:Fallback>
                <p:oleObj name="Document" showAsIcon="1" r:id="rId7" imgW="914400" imgH="806400" progId="Word.Document.12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20000" y="2456880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7601527" y="3190628"/>
          <a:ext cx="9144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Document" showAsIcon="1" r:id="rId9" imgW="914400" imgH="806400" progId="Word.Document.12">
                  <p:embed/>
                </p:oleObj>
              </mc:Choice>
              <mc:Fallback>
                <p:oleObj name="Document" showAsIcon="1" r:id="rId9" imgW="914400" imgH="806400" progId="Word.Document.12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01527" y="3190628"/>
                        <a:ext cx="914400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7629236" y="4044245"/>
          <a:ext cx="914400" cy="621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Document" showAsIcon="1" r:id="rId11" imgW="914400" imgH="806400" progId="Word.Document.12">
                  <p:embed/>
                </p:oleObj>
              </mc:Choice>
              <mc:Fallback>
                <p:oleObj name="Document" showAsIcon="1" r:id="rId11" imgW="914400" imgH="806400" progId="Word.Document.12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629236" y="4044245"/>
                        <a:ext cx="914400" cy="621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244831"/>
              </p:ext>
            </p:extLst>
          </p:nvPr>
        </p:nvGraphicFramePr>
        <p:xfrm>
          <a:off x="7601527" y="5245216"/>
          <a:ext cx="914400" cy="625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Document" showAsIcon="1" r:id="rId13" imgW="914400" imgH="806400" progId="Word.Document.12">
                  <p:link updateAutomatic="1"/>
                </p:oleObj>
              </mc:Choice>
              <mc:Fallback>
                <p:oleObj name="Document" showAsIcon="1" r:id="rId13" imgW="914400" imgH="806400" progId="Word.Document.12">
                  <p:link updateAutomatic="1"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601527" y="5245216"/>
                        <a:ext cx="914400" cy="6251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7601527" y="5921148"/>
          <a:ext cx="990600" cy="546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Document" showAsIcon="1" r:id="rId15" imgW="914400" imgH="806400" progId="Word.Document.12">
                  <p:embed/>
                </p:oleObj>
              </mc:Choice>
              <mc:Fallback>
                <p:oleObj name="Document" showAsIcon="1" r:id="rId15" imgW="914400" imgH="806400" progId="Word.Document.12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601527" y="5921148"/>
                        <a:ext cx="990600" cy="546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7610764" y="4600368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Document" showAsIcon="1" r:id="rId17" imgW="914400" imgH="806400" progId="Word.Document.12">
                  <p:embed/>
                </p:oleObj>
              </mc:Choice>
              <mc:Fallback>
                <p:oleObj name="Document" showAsIcon="1" r:id="rId17" imgW="914400" imgH="806400" progId="Word.Documen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610764" y="4600368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876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 algn="ctr">
              <a:buNone/>
            </a:pPr>
            <a:endParaRPr lang="en-US" sz="3600" b="1" dirty="0" smtClean="0"/>
          </a:p>
          <a:p>
            <a:pPr marL="109537" indent="0" algn="ctr">
              <a:buNone/>
            </a:pPr>
            <a:endParaRPr lang="en-US" sz="3600" b="1" dirty="0"/>
          </a:p>
          <a:p>
            <a:pPr marL="109537" indent="0" algn="ctr">
              <a:buNone/>
            </a:pPr>
            <a:endParaRPr lang="en-US" sz="3600" b="1" dirty="0" smtClean="0"/>
          </a:p>
          <a:p>
            <a:pPr marL="109537" indent="0" algn="ctr">
              <a:buNone/>
            </a:pPr>
            <a:r>
              <a:rPr lang="en-US" sz="5400" b="1" dirty="0" smtClean="0"/>
              <a:t>THANK YOU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974217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9020028"/>
              </p:ext>
            </p:extLst>
          </p:nvPr>
        </p:nvGraphicFramePr>
        <p:xfrm>
          <a:off x="228600" y="1020714"/>
          <a:ext cx="8686800" cy="5607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1639791245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445216339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3339637290"/>
                    </a:ext>
                  </a:extLst>
                </a:gridCol>
              </a:tblGrid>
              <a:tr h="201335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Recognition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9" marR="33349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 smtClean="0">
                          <a:effectLst/>
                        </a:rPr>
                        <a:t>LLPs, Registered at higher forum, enjoys elevated status and</a:t>
                      </a:r>
                      <a:r>
                        <a:rPr lang="en-US" sz="1600" baseline="0" dirty="0" smtClean="0">
                          <a:effectLst/>
                        </a:rPr>
                        <a:t> recognized across the globe.</a:t>
                      </a:r>
                    </a:p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baseline="0" dirty="0" smtClean="0">
                          <a:effectLst/>
                        </a:rPr>
                        <a:t>Online verification through SECP  website.</a:t>
                      </a:r>
                      <a:endParaRPr lang="en-US" sz="1600" dirty="0">
                        <a:effectLst/>
                      </a:endParaRPr>
                    </a:p>
                  </a:txBody>
                  <a:tcPr marL="33349" marR="33349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 smtClean="0">
                          <a:effectLst/>
                        </a:rPr>
                        <a:t>Partnership,</a:t>
                      </a:r>
                      <a:r>
                        <a:rPr lang="en-US" sz="1600" baseline="0" dirty="0" smtClean="0">
                          <a:effectLst/>
                        </a:rPr>
                        <a:t> confined to territorial limits.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baseline="0" dirty="0" smtClean="0">
                          <a:effectLst/>
                        </a:rPr>
                        <a:t>No online verification mechanism.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endParaRPr lang="en-US" sz="1600" dirty="0">
                        <a:effectLst/>
                      </a:endParaRPr>
                    </a:p>
                  </a:txBody>
                  <a:tcPr marL="33349" marR="33349" marT="0" marB="0"/>
                </a:tc>
                <a:extLst>
                  <a:ext uri="{0D108BD9-81ED-4DB2-BD59-A6C34878D82A}">
                    <a16:rowId xmlns:a16="http://schemas.microsoft.com/office/drawing/2014/main" val="1254866777"/>
                  </a:ext>
                </a:extLst>
              </a:tr>
              <a:tr h="104137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Swift Registration.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9" marR="33349" marT="0" marB="0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Quick hassle free registration within 04 working hours.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9" marR="33349" marT="0" marB="0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time limit for registration.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9" marR="33349" marT="0" marB="0"/>
                </a:tc>
                <a:extLst>
                  <a:ext uri="{0D108BD9-81ED-4DB2-BD59-A6C34878D82A}">
                    <a16:rowId xmlns:a16="http://schemas.microsoft.com/office/drawing/2014/main" val="3745101587"/>
                  </a:ext>
                </a:extLst>
              </a:tr>
              <a:tr h="15089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Inspect of Record &amp; Certified Copies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9" marR="33349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record of LLPs is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kept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electronic form,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is readily available for inspection and issuance of certified copies.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9" marR="33349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electronic database.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9" marR="33349" marT="0" marB="0"/>
                </a:tc>
                <a:extLst>
                  <a:ext uri="{0D108BD9-81ED-4DB2-BD59-A6C34878D82A}">
                    <a16:rowId xmlns:a16="http://schemas.microsoft.com/office/drawing/2014/main" val="1270739286"/>
                  </a:ext>
                </a:extLst>
              </a:tr>
              <a:tr h="6639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Life of Entity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9" marR="33349" marT="0" marB="0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Perpetual Existence, 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>
                            <a:outerShdw blurRad="31750" dist="25400" dir="5400000" algn="tl" rotWithShape="0">
                              <a:srgbClr val="000000">
                                <a:alpha val="25000"/>
                              </a:srgbClr>
                            </a:outerShdw>
                          </a:effectLst>
                          <a:latin typeface="Myriad Pro"/>
                          <a:ea typeface="+mn-ea"/>
                          <a:cs typeface="+mn-cs"/>
                        </a:rPr>
                        <a:t>any change in partners of LLP shall not effect existence, rights or liabilities of LLP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9" marR="33349" marT="0" marB="0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concept</a:t>
                      </a: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perpetuity, new deeds is required to be made in case of any change in partners.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9" marR="33349" marT="0" marB="0"/>
                </a:tc>
                <a:extLst>
                  <a:ext uri="{0D108BD9-81ED-4DB2-BD59-A6C34878D82A}">
                    <a16:rowId xmlns:a16="http://schemas.microsoft.com/office/drawing/2014/main" val="317320560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76962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Difference Continued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84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0358337"/>
              </p:ext>
            </p:extLst>
          </p:nvPr>
        </p:nvGraphicFramePr>
        <p:xfrm>
          <a:off x="228600" y="1020715"/>
          <a:ext cx="8686800" cy="5436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1639791245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445216339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3339637290"/>
                    </a:ext>
                  </a:extLst>
                </a:gridCol>
              </a:tblGrid>
              <a:tr h="113940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 number of partners and requirements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9" marR="33349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Minimum 2 and no upper limit for maximum number of partners in LLP</a:t>
                      </a:r>
                      <a:r>
                        <a:rPr lang="en-US" sz="1800" dirty="0" smtClean="0">
                          <a:effectLst/>
                        </a:rPr>
                        <a:t>.</a:t>
                      </a:r>
                      <a:endParaRPr lang="en-US" sz="1600" dirty="0">
                        <a:effectLst/>
                      </a:endParaRPr>
                    </a:p>
                  </a:txBody>
                  <a:tcPr marL="33349" marR="33349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Minimum 2 and maximum 20 partners can be the member of the </a:t>
                      </a:r>
                      <a:r>
                        <a:rPr lang="en-US" sz="1800" u="sng" dirty="0">
                          <a:effectLst/>
                          <a:hlinkClick r:id="rId2"/>
                        </a:rPr>
                        <a:t>partnership firm</a:t>
                      </a:r>
                      <a:r>
                        <a:rPr lang="en-US" sz="1800" dirty="0" smtClean="0">
                          <a:effectLst/>
                        </a:rPr>
                        <a:t>.</a:t>
                      </a:r>
                      <a:endParaRPr lang="en-US" sz="1600" dirty="0">
                        <a:effectLst/>
                      </a:endParaRPr>
                    </a:p>
                  </a:txBody>
                  <a:tcPr marL="33349" marR="33349" marT="0" marB="0"/>
                </a:tc>
                <a:extLst>
                  <a:ext uri="{0D108BD9-81ED-4DB2-BD59-A6C34878D82A}">
                    <a16:rowId xmlns:a16="http://schemas.microsoft.com/office/drawing/2014/main" val="1254866777"/>
                  </a:ext>
                </a:extLst>
              </a:tr>
              <a:tr h="148118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Protection against Identity</a:t>
                      </a: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theft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9" marR="33349" marT="0" marB="0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Maintenance of centralized data base provides</a:t>
                      </a: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protection against Identity thefts.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9" marR="33349" marT="0" marB="0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Multiple duplicate Firms get registered in different territorial jurisdictions.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9" marR="33349" marT="0" marB="0"/>
                </a:tc>
                <a:extLst>
                  <a:ext uri="{0D108BD9-81ED-4DB2-BD59-A6C34878D82A}">
                    <a16:rowId xmlns:a16="http://schemas.microsoft.com/office/drawing/2014/main" val="3745101587"/>
                  </a:ext>
                </a:extLst>
              </a:tr>
              <a:tr h="20975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Transferability /Conversion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9" marR="33349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 smtClean="0">
                          <a:effectLst/>
                        </a:rPr>
                        <a:t>can </a:t>
                      </a:r>
                      <a:r>
                        <a:rPr lang="en-US" sz="1600" dirty="0">
                          <a:effectLst/>
                        </a:rPr>
                        <a:t>be easily transferred to another person after obtaining the required consent from all the Partners in an LLP.</a:t>
                      </a:r>
                      <a:endParaRPr lang="en-US" sz="140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 smtClean="0">
                          <a:effectLst/>
                        </a:rPr>
                        <a:t>Can be easily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u="sng" dirty="0">
                          <a:effectLst/>
                          <a:hlinkClick r:id="rId3"/>
                        </a:rPr>
                        <a:t>converted to Private Limited Company</a:t>
                      </a:r>
                      <a:r>
                        <a:rPr lang="en-US" sz="1600" dirty="0">
                          <a:effectLst/>
                        </a:rPr>
                        <a:t> or Limited Company easily.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9" marR="33349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Shares can be transferred to another person after obtaining the required consent from all the Partners in a Partnership.</a:t>
                      </a:r>
                      <a:endParaRPr lang="en-US" sz="140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u="sng" dirty="0" smtClean="0">
                          <a:effectLst/>
                          <a:hlinkClick r:id="rId4"/>
                        </a:rPr>
                        <a:t>Conversion </a:t>
                      </a:r>
                      <a:r>
                        <a:rPr lang="en-US" sz="1600" u="sng" dirty="0">
                          <a:effectLst/>
                          <a:hlinkClick r:id="rId4"/>
                        </a:rPr>
                        <a:t>of partnership to </a:t>
                      </a:r>
                      <a:r>
                        <a:rPr lang="en-US" sz="1600" u="sng" dirty="0" smtClean="0">
                          <a:effectLst/>
                          <a:hlinkClick r:id="rId4"/>
                        </a:rPr>
                        <a:t>Private Limited</a:t>
                      </a:r>
                      <a:r>
                        <a:rPr lang="en-US" sz="1600" u="sng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Company  </a:t>
                      </a:r>
                      <a:r>
                        <a:rPr lang="en-US" sz="1600" dirty="0">
                          <a:effectLst/>
                        </a:rPr>
                        <a:t>a burdensome process.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9" marR="33349" marT="0" marB="0"/>
                </a:tc>
                <a:extLst>
                  <a:ext uri="{0D108BD9-81ED-4DB2-BD59-A6C34878D82A}">
                    <a16:rowId xmlns:a16="http://schemas.microsoft.com/office/drawing/2014/main" val="1270739286"/>
                  </a:ext>
                </a:extLst>
              </a:tr>
              <a:tr h="5924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Cost of registration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9" marR="3334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Get </a:t>
                      </a:r>
                      <a:r>
                        <a:rPr lang="en-US" sz="1800" u="sng" dirty="0">
                          <a:effectLst/>
                          <a:hlinkClick r:id="rId5"/>
                        </a:rPr>
                        <a:t>LLP Registration online</a:t>
                      </a:r>
                      <a:r>
                        <a:rPr lang="en-US" sz="1800" dirty="0">
                          <a:effectLst/>
                        </a:rPr>
                        <a:t> for </a:t>
                      </a:r>
                      <a:r>
                        <a:rPr lang="en-US" sz="1800" dirty="0" err="1">
                          <a:effectLst/>
                        </a:rPr>
                        <a:t>Rs</a:t>
                      </a:r>
                      <a:r>
                        <a:rPr lang="en-US" sz="1800" dirty="0">
                          <a:effectLst/>
                        </a:rPr>
                        <a:t>. 1000/- only.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9" marR="3334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 online Registration &amp; higher c.ost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9" marR="33349" marT="0" marB="0"/>
                </a:tc>
                <a:extLst>
                  <a:ext uri="{0D108BD9-81ED-4DB2-BD59-A6C34878D82A}">
                    <a16:rowId xmlns:a16="http://schemas.microsoft.com/office/drawing/2014/main" val="317320560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76962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Difference Continued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25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5778691"/>
          </a:xfrm>
        </p:spPr>
        <p:txBody>
          <a:bodyPr/>
          <a:lstStyle/>
          <a:p>
            <a:pPr marL="109537" lvl="0" indent="0">
              <a:buNone/>
            </a:pPr>
            <a:endParaRPr lang="en-US" dirty="0" smtClean="0"/>
          </a:p>
          <a:p>
            <a:pPr marL="109537" lvl="0" indent="0">
              <a:buNone/>
            </a:pPr>
            <a:endParaRPr lang="en-US" dirty="0"/>
          </a:p>
          <a:p>
            <a:pPr marL="109537" lvl="0" indent="0">
              <a:buNone/>
            </a:pPr>
            <a:endParaRPr lang="en-US" dirty="0" smtClean="0"/>
          </a:p>
          <a:p>
            <a:pPr marL="109537" lvl="0" indent="0">
              <a:buNone/>
            </a:pPr>
            <a:endParaRPr lang="en-US" dirty="0"/>
          </a:p>
          <a:p>
            <a:pPr marL="109537" lvl="0" indent="0" algn="just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Salient Features of the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Limited Liability Partnership Act, 2017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 Limited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Liability Partnership Regulations, 2018 </a:t>
            </a:r>
          </a:p>
        </p:txBody>
      </p:sp>
    </p:spTree>
    <p:extLst>
      <p:ext uri="{BB962C8B-B14F-4D97-AF65-F5344CB8AC3E}">
        <p14:creationId xmlns:p14="http://schemas.microsoft.com/office/powerpoint/2010/main" val="160358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832350"/>
          </a:xfrm>
        </p:spPr>
        <p:txBody>
          <a:bodyPr>
            <a:normAutofit fontScale="85000" lnSpcReduction="10000"/>
          </a:bodyPr>
          <a:lstStyle/>
          <a:p>
            <a:pPr marL="109728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 3" panose="05040102010807070707" pitchFamily="18" charset="2"/>
              <a:buNone/>
              <a:defRPr/>
            </a:pPr>
            <a:r>
              <a:rPr lang="en-US" sz="2800" b="1" dirty="0" smtClean="0">
                <a:latin typeface="Myriad Pro"/>
              </a:rPr>
              <a:t>LLP;</a:t>
            </a:r>
          </a:p>
          <a:p>
            <a:pPr algn="just" defTabSz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latin typeface="Myriad Pro"/>
              </a:rPr>
              <a:t>shall</a:t>
            </a:r>
            <a:r>
              <a:rPr lang="en-US" sz="2800" b="1" dirty="0">
                <a:latin typeface="Myriad Pro"/>
              </a:rPr>
              <a:t> </a:t>
            </a:r>
            <a:r>
              <a:rPr lang="en-US" sz="28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yriad Pro"/>
                <a:ea typeface="+mj-ea"/>
                <a:cs typeface="+mj-cs"/>
              </a:rPr>
              <a:t>b</a:t>
            </a:r>
            <a:r>
              <a:rPr lang="en-US" sz="28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yriad Pro"/>
                <a:ea typeface="+mj-ea"/>
                <a:cs typeface="+mj-cs"/>
              </a:rPr>
              <a:t>e </a:t>
            </a:r>
            <a:r>
              <a:rPr lang="en-US" sz="28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yriad Pro"/>
                <a:ea typeface="+mj-ea"/>
                <a:cs typeface="+mj-cs"/>
              </a:rPr>
              <a:t>a body corporate and a legal entity separate from its </a:t>
            </a:r>
            <a:r>
              <a:rPr lang="en-US" sz="28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yriad Pro"/>
                <a:ea typeface="+mj-ea"/>
                <a:cs typeface="+mj-cs"/>
              </a:rPr>
              <a:t>partners.</a:t>
            </a:r>
            <a:endParaRPr lang="en-US" sz="2800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Myriad Pro"/>
              <a:ea typeface="+mj-ea"/>
              <a:cs typeface="+mj-cs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yriad Pro"/>
                <a:ea typeface="+mj-ea"/>
                <a:cs typeface="+mj-cs"/>
              </a:rPr>
              <a:t>Shall have </a:t>
            </a:r>
            <a:r>
              <a:rPr lang="en-US" sz="28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yriad Pro"/>
                <a:ea typeface="+mj-ea"/>
                <a:cs typeface="+mj-cs"/>
              </a:rPr>
              <a:t>Perpetual succession. Any change in partners of LLP shall not effect existence, rights or liabilities of </a:t>
            </a:r>
            <a:r>
              <a:rPr lang="en-US" sz="28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yriad Pro"/>
                <a:ea typeface="+mj-ea"/>
                <a:cs typeface="+mj-cs"/>
              </a:rPr>
              <a:t>LLP.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yriad Pro"/>
                <a:ea typeface="+mj-ea"/>
                <a:cs typeface="+mj-cs"/>
              </a:rPr>
              <a:t>Shall be capable to sue &amp; be sued </a:t>
            </a:r>
            <a:r>
              <a:rPr lang="en-US" sz="28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yriad Pro"/>
              </a:rPr>
              <a:t>b</a:t>
            </a:r>
            <a:r>
              <a:rPr lang="en-US" sz="28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yriad Pro"/>
              </a:rPr>
              <a:t>y </a:t>
            </a:r>
            <a:r>
              <a:rPr lang="en-US" sz="28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yriad Pro"/>
              </a:rPr>
              <a:t>its </a:t>
            </a:r>
            <a:r>
              <a:rPr lang="en-US" sz="28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yriad Pro"/>
              </a:rPr>
              <a:t>name</a:t>
            </a:r>
            <a:r>
              <a:rPr lang="en-US" sz="28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yriad Pro"/>
              </a:rPr>
              <a:t>.</a:t>
            </a:r>
            <a:endParaRPr lang="en-US" sz="2800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Myriad Pro"/>
              <a:ea typeface="+mj-ea"/>
              <a:cs typeface="+mj-cs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yriad Pro"/>
                <a:ea typeface="+mj-ea"/>
                <a:cs typeface="+mj-cs"/>
              </a:rPr>
              <a:t>Shall be capable to acquire, own, hold, dispose of property.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yriad Pro"/>
                <a:ea typeface="+mj-ea"/>
                <a:cs typeface="+mj-cs"/>
              </a:rPr>
              <a:t>Shall have a common seal; and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yriad Pro"/>
                <a:ea typeface="+mj-ea"/>
                <a:cs typeface="+mj-cs"/>
              </a:rPr>
              <a:t>Do and suffer such other acts and things as a body corporate may lawfully do and suffer.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en-US" sz="2800" b="1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JasmineUPC"/>
              <a:ea typeface="+mj-ea"/>
              <a:cs typeface="+mj-cs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en-US" sz="2800" b="1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JasmineUPC"/>
              <a:ea typeface="+mj-ea"/>
              <a:cs typeface="+mj-cs"/>
            </a:endParaRPr>
          </a:p>
          <a:p>
            <a:pPr marL="109728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 3" panose="05040102010807070707" pitchFamily="18" charset="2"/>
              <a:buNone/>
              <a:defRPr/>
            </a:pPr>
            <a:endParaRPr lang="en-US" sz="2800" b="1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JasmineUPC"/>
              <a:ea typeface="+mj-ea"/>
              <a:cs typeface="+mj-cs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en-US" sz="105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JasmineUPC"/>
              <a:ea typeface="+mj-ea"/>
              <a:cs typeface="+mj-cs"/>
            </a:endParaRPr>
          </a:p>
          <a:p>
            <a:pPr marL="0" indent="0">
              <a:buFont typeface="Wingdings 3" panose="05040102010807070707" pitchFamily="18" charset="2"/>
              <a:buNone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32556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/>
              <a:t>Nature of Limited Liability Partnership (Section 3 and 4 of LLP Act</a:t>
            </a:r>
            <a:endParaRPr lang="en-US" sz="3200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7B05EDD-F9D7-46AE-AE82-6EA6BCB40A36}" type="slidenum">
              <a:rPr lang="en-US" altLang="en-US">
                <a:solidFill>
                  <a:srgbClr val="8AA29F"/>
                </a:solidFill>
              </a:rPr>
              <a:pPr/>
              <a:t>7</a:t>
            </a:fld>
            <a:endParaRPr lang="en-US" altLang="en-US">
              <a:solidFill>
                <a:srgbClr val="8AA29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3873500"/>
          </a:xfrm>
        </p:spPr>
        <p:txBody>
          <a:bodyPr/>
          <a:lstStyle/>
          <a:p>
            <a:pPr marL="109537" indent="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sz="3200" i="1" dirty="0" smtClean="0"/>
              <a:t>Two or more persons associated for carrying on a </a:t>
            </a:r>
            <a:r>
              <a:rPr lang="en-US" sz="3200" b="1" i="1" dirty="0" smtClean="0"/>
              <a:t>lawful business with a view to profit</a:t>
            </a:r>
            <a:r>
              <a:rPr lang="en-US" sz="3200" i="1" dirty="0" smtClean="0"/>
              <a:t> may form an LLP by subscribing their names to incorporation documents.</a:t>
            </a:r>
          </a:p>
          <a:p>
            <a:pPr marL="109537" indent="0">
              <a:buNone/>
              <a:defRPr/>
            </a:pPr>
            <a:endParaRPr lang="en-US" sz="2400" i="1" dirty="0" smtClean="0"/>
          </a:p>
        </p:txBody>
      </p:sp>
      <p:sp>
        <p:nvSpPr>
          <p:cNvPr id="21507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D0CF9F3-D354-4281-818A-BFAF4527BF39}" type="slidenum">
              <a:rPr lang="en-US" altLang="en-US">
                <a:solidFill>
                  <a:srgbClr val="8AA29F"/>
                </a:solidFill>
              </a:rPr>
              <a:pPr/>
              <a:t>8</a:t>
            </a:fld>
            <a:endParaRPr lang="en-US" altLang="en-US">
              <a:solidFill>
                <a:srgbClr val="8AA29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752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Registration of LLP (Section 5, 6, 7 of the LLP Act and Regulation 3 to 10 of LLP Regulations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410200"/>
          </a:xfr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en-US" sz="2600" dirty="0" smtClean="0">
                <a:solidFill>
                  <a:srgbClr val="000000"/>
                </a:solidFill>
                <a:latin typeface="Myriad Pro"/>
              </a:rPr>
              <a:t>Application for reservation of name shall be made as per </a:t>
            </a:r>
            <a:r>
              <a:rPr lang="en-US" sz="2600" b="1" dirty="0" smtClean="0">
                <a:solidFill>
                  <a:srgbClr val="000000"/>
                </a:solidFill>
                <a:latin typeface="Myriad Pro"/>
              </a:rPr>
              <a:t>LLP Form-I</a:t>
            </a:r>
            <a:r>
              <a:rPr lang="en-US" sz="2600" dirty="0" smtClean="0">
                <a:solidFill>
                  <a:srgbClr val="000000"/>
                </a:solidFill>
                <a:latin typeface="Myriad Pro"/>
              </a:rPr>
              <a:t> including following information;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en-US" sz="2600" i="1" dirty="0" smtClean="0">
                <a:solidFill>
                  <a:srgbClr val="000000"/>
                </a:solidFill>
                <a:latin typeface="Myriad Pro"/>
              </a:rPr>
              <a:t>3 options for proposed name, their meaning and significance, 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en-US" sz="2600" i="1" dirty="0" smtClean="0">
                <a:solidFill>
                  <a:srgbClr val="000000"/>
                </a:solidFill>
                <a:latin typeface="Myriad Pro"/>
              </a:rPr>
              <a:t>information about any existing company, LLP or body corporate with identical or similar name.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en-US" sz="2600" dirty="0" smtClean="0">
                <a:solidFill>
                  <a:srgbClr val="000000"/>
                </a:solidFill>
                <a:latin typeface="Myriad Pro"/>
              </a:rPr>
              <a:t>Every </a:t>
            </a:r>
            <a:r>
              <a:rPr lang="en-US" sz="2600" dirty="0">
                <a:solidFill>
                  <a:srgbClr val="000000"/>
                </a:solidFill>
                <a:latin typeface="Myriad Pro"/>
              </a:rPr>
              <a:t>LLP shall have acronym ‘LLP’ as last letters of its </a:t>
            </a:r>
            <a:r>
              <a:rPr lang="en-US" sz="2600" dirty="0" smtClean="0">
                <a:solidFill>
                  <a:srgbClr val="000000"/>
                </a:solidFill>
                <a:latin typeface="Myriad Pro"/>
              </a:rPr>
              <a:t>name.</a:t>
            </a:r>
            <a:endParaRPr lang="en-US" sz="2600" dirty="0">
              <a:solidFill>
                <a:srgbClr val="000000"/>
              </a:solidFill>
              <a:latin typeface="Myriad Pro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en-US" sz="2600" dirty="0">
                <a:solidFill>
                  <a:srgbClr val="000000"/>
                </a:solidFill>
                <a:latin typeface="Myriad Pro"/>
              </a:rPr>
              <a:t>No LLP shall be registered with name i.e. undesirable, inappropriate &amp; </a:t>
            </a:r>
            <a:r>
              <a:rPr lang="en-US" sz="2600" dirty="0" smtClean="0">
                <a:solidFill>
                  <a:srgbClr val="000000"/>
                </a:solidFill>
                <a:latin typeface="Myriad Pro"/>
              </a:rPr>
              <a:t>deceptive.</a:t>
            </a:r>
            <a:endParaRPr lang="en-US" sz="2600" dirty="0">
              <a:solidFill>
                <a:srgbClr val="000000"/>
              </a:solidFill>
              <a:latin typeface="Myriad Pro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en-US" sz="2600" dirty="0">
                <a:solidFill>
                  <a:srgbClr val="000000"/>
                </a:solidFill>
                <a:latin typeface="Myriad Pro"/>
              </a:rPr>
              <a:t>No LLP shall be registered with name </a:t>
            </a:r>
            <a:r>
              <a:rPr lang="en-US" sz="2600" dirty="0" smtClean="0">
                <a:solidFill>
                  <a:srgbClr val="000000"/>
                </a:solidFill>
                <a:latin typeface="Myriad Pro"/>
              </a:rPr>
              <a:t>that closely  resembles or is </a:t>
            </a:r>
            <a:r>
              <a:rPr lang="en-US" sz="2600" dirty="0">
                <a:solidFill>
                  <a:srgbClr val="000000"/>
                </a:solidFill>
                <a:latin typeface="Myriad Pro"/>
              </a:rPr>
              <a:t>identical to </a:t>
            </a:r>
            <a:r>
              <a:rPr lang="en-US" sz="2600" dirty="0" smtClean="0">
                <a:solidFill>
                  <a:srgbClr val="000000"/>
                </a:solidFill>
                <a:latin typeface="Myriad Pro"/>
              </a:rPr>
              <a:t>any registered </a:t>
            </a:r>
            <a:r>
              <a:rPr lang="en-US" sz="2600" dirty="0">
                <a:solidFill>
                  <a:srgbClr val="000000"/>
                </a:solidFill>
                <a:latin typeface="Myriad Pro"/>
              </a:rPr>
              <a:t>LLP, body corporate, company. 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endParaRPr lang="en-US" sz="2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Registration of </a:t>
            </a:r>
            <a:r>
              <a:rPr lang="en-US" dirty="0" smtClean="0"/>
              <a:t>LLP- Name Reservation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794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ECP_Presentation_template">
  <a:themeElements>
    <a:clrScheme name="SECP Color">
      <a:dk1>
        <a:srgbClr val="126C65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txDef>
      <a:spPr/>
      <a:bodyPr vert="horz" lIns="91440" tIns="45720" rIns="91440" bIns="45720" rtlCol="0" anchor="ctr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llp [Compatibility Mode]" id="{9993C945-AAF9-4809-BEBD-607C3E890693}" vid="{4EEF4B9F-EA71-4946-A364-85243987E6A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ECP Color">
    <a:dk1>
      <a:srgbClr val="126C65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SECP Color">
    <a:dk1>
      <a:srgbClr val="126C65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SECP Color">
    <a:dk1>
      <a:srgbClr val="126C65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SECP Color">
    <a:dk1>
      <a:srgbClr val="126C65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PRESENTATION llp</Template>
  <TotalTime>17905</TotalTime>
  <Words>1309</Words>
  <Application>Microsoft Office PowerPoint</Application>
  <PresentationFormat>On-screen Show (4:3)</PresentationFormat>
  <Paragraphs>205</Paragraphs>
  <Slides>32</Slides>
  <Notes>1</Notes>
  <HiddenSlides>0</HiddenSlides>
  <MMClips>0</MMClips>
  <ScaleCrop>false</ScaleCrop>
  <HeadingPairs>
    <vt:vector size="10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9" baseType="lpstr">
      <vt:lpstr>Arial</vt:lpstr>
      <vt:lpstr>Calibri</vt:lpstr>
      <vt:lpstr>Century Gothic</vt:lpstr>
      <vt:lpstr>CG Times</vt:lpstr>
      <vt:lpstr>JasmineUPC</vt:lpstr>
      <vt:lpstr>Myriad Pro</vt:lpstr>
      <vt:lpstr>Symbol</vt:lpstr>
      <vt:lpstr>Tahoma</vt:lpstr>
      <vt:lpstr>Times New Roman</vt:lpstr>
      <vt:lpstr>Verdana</vt:lpstr>
      <vt:lpstr>Wingdings</vt:lpstr>
      <vt:lpstr>Wingdings 2</vt:lpstr>
      <vt:lpstr>Wingdings 3</vt:lpstr>
      <vt:lpstr>SECP_Presentation_template</vt:lpstr>
      <vt:lpstr>file:///C:\Users\kperveen\Desktop\LLP\LLP-Form-VI-Application%20for%20conversion%20of%20firm%20or%20company%20to%20LLP.docx</vt:lpstr>
      <vt:lpstr>Document</vt:lpstr>
      <vt:lpstr>Acrobat Document</vt:lpstr>
      <vt:lpstr>SECURITIES &amp; EXCHANGE COMMISSION OF PAKISTAN</vt:lpstr>
      <vt:lpstr>Legal Frame Work</vt:lpstr>
      <vt:lpstr>Differnce Between LLP &amp; Firm </vt:lpstr>
      <vt:lpstr>Difference Continued</vt:lpstr>
      <vt:lpstr>Difference Continued</vt:lpstr>
      <vt:lpstr>PowerPoint Presentation</vt:lpstr>
      <vt:lpstr>Nature of Limited Liability Partnership (Section 3 and 4 of LLP Act</vt:lpstr>
      <vt:lpstr>Registration of LLP (Section 5, 6, 7 of the LLP Act and Regulation 3 to 10 of LLP Regulations</vt:lpstr>
      <vt:lpstr>Registration of LLP- Name Reservation</vt:lpstr>
      <vt:lpstr>Registration of LLP- Name Reservation</vt:lpstr>
      <vt:lpstr>Registration of LLP- Application for Incorporation </vt:lpstr>
      <vt:lpstr>Registration of LLP- Application for Incorporation </vt:lpstr>
      <vt:lpstr>PowerPoint Presentation</vt:lpstr>
      <vt:lpstr>4. Login</vt:lpstr>
      <vt:lpstr>5. Fill in the combined form:</vt:lpstr>
      <vt:lpstr>6. cont…</vt:lpstr>
      <vt:lpstr>7. cont… </vt:lpstr>
      <vt:lpstr>8. Review application</vt:lpstr>
      <vt:lpstr>9. cont…</vt:lpstr>
      <vt:lpstr>10. cont…:</vt:lpstr>
      <vt:lpstr>11. cont…</vt:lpstr>
      <vt:lpstr>12. cont…</vt:lpstr>
      <vt:lpstr>13. cont…</vt:lpstr>
      <vt:lpstr>14. cont…</vt:lpstr>
      <vt:lpstr>15. cont…</vt:lpstr>
      <vt:lpstr>16. Attach requisite docs</vt:lpstr>
      <vt:lpstr>17. cont…</vt:lpstr>
      <vt:lpstr>18. Save challan form</vt:lpstr>
      <vt:lpstr>Fee Schedule under  LLP regulations, 2018</vt:lpstr>
      <vt:lpstr>19. Sign and submit form</vt:lpstr>
      <vt:lpstr>Important Forms/Filling Requirements 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SECURITIES &amp; EXCHANGE COMMISSION OF PAKISTAN</dc:title>
  <dc:creator>Asma Niaz</dc:creator>
  <cp:lastModifiedBy>Mr Yousuf</cp:lastModifiedBy>
  <cp:revision>128</cp:revision>
  <cp:lastPrinted>2014-12-22T11:46:41Z</cp:lastPrinted>
  <dcterms:created xsi:type="dcterms:W3CDTF">2017-09-28T07:29:10Z</dcterms:created>
  <dcterms:modified xsi:type="dcterms:W3CDTF">2018-07-13T10:50:36Z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4849468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S8.2.1</vt:lpwstr>
  </property>
</Properties>
</file>